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notesSlides/notesSlide1.xml" ContentType="application/vnd.openxmlformats-officedocument.presentationml.notesSlide+xml"/>
  <Override PartName="/ppt/charts/chart28.xml" ContentType="application/vnd.openxmlformats-officedocument.drawingml.chart+xml"/>
  <Override PartName="/ppt/notesSlides/notesSlide2.xml" ContentType="application/vnd.openxmlformats-officedocument.presentationml.notesSlide+xml"/>
  <Override PartName="/ppt/charts/chart29.xml" ContentType="application/vnd.openxmlformats-officedocument.drawingml.chart+xml"/>
  <Override PartName="/ppt/charts/chart30.xml" ContentType="application/vnd.openxmlformats-officedocument.drawingml.chart+xml"/>
  <Override PartName="/ppt/notesSlides/notesSlide3.xml" ContentType="application/vnd.openxmlformats-officedocument.presentationml.notesSlide+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ppt/charts/chart34.xml" ContentType="application/vnd.openxmlformats-officedocument.drawingml.chart+xml"/>
  <Override PartName="/ppt/charts/chart35.xml" ContentType="application/vnd.openxmlformats-officedocument.drawingml.chart+xml"/>
  <Override PartName="/ppt/charts/chart36.xml" ContentType="application/vnd.openxmlformats-officedocument.drawingml.chart+xml"/>
  <Override PartName="/ppt/charts/chart37.xml" ContentType="application/vnd.openxmlformats-officedocument.drawingml.chart+xml"/>
  <Override PartName="/ppt/charts/chart38.xml" ContentType="application/vnd.openxmlformats-officedocument.drawingml.chart+xml"/>
  <Override PartName="/ppt/charts/chart39.xml" ContentType="application/vnd.openxmlformats-officedocument.drawingml.chart+xml"/>
  <Override PartName="/ppt/charts/chart40.xml" ContentType="application/vnd.openxmlformats-officedocument.drawingml.chart+xml"/>
  <Override PartName="/ppt/charts/chart4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6" r:id="rId1"/>
  </p:sldMasterIdLst>
  <p:notesMasterIdLst>
    <p:notesMasterId r:id="rId50"/>
  </p:notesMasterIdLst>
  <p:sldIdLst>
    <p:sldId id="256" r:id="rId2"/>
    <p:sldId id="288" r:id="rId3"/>
    <p:sldId id="258" r:id="rId4"/>
    <p:sldId id="293" r:id="rId5"/>
    <p:sldId id="283" r:id="rId6"/>
    <p:sldId id="296" r:id="rId7"/>
    <p:sldId id="310" r:id="rId8"/>
    <p:sldId id="311" r:id="rId9"/>
    <p:sldId id="297" r:id="rId10"/>
    <p:sldId id="298" r:id="rId11"/>
    <p:sldId id="312" r:id="rId12"/>
    <p:sldId id="313" r:id="rId13"/>
    <p:sldId id="314" r:id="rId14"/>
    <p:sldId id="302" r:id="rId15"/>
    <p:sldId id="315" r:id="rId16"/>
    <p:sldId id="316" r:id="rId17"/>
    <p:sldId id="317" r:id="rId18"/>
    <p:sldId id="318" r:id="rId19"/>
    <p:sldId id="322" r:id="rId20"/>
    <p:sldId id="321" r:id="rId21"/>
    <p:sldId id="319" r:id="rId22"/>
    <p:sldId id="320" r:id="rId23"/>
    <p:sldId id="323" r:id="rId24"/>
    <p:sldId id="324" r:id="rId25"/>
    <p:sldId id="325" r:id="rId26"/>
    <p:sldId id="326" r:id="rId27"/>
    <p:sldId id="327" r:id="rId28"/>
    <p:sldId id="328" r:id="rId29"/>
    <p:sldId id="305" r:id="rId30"/>
    <p:sldId id="306" r:id="rId31"/>
    <p:sldId id="294" r:id="rId32"/>
    <p:sldId id="329" r:id="rId33"/>
    <p:sldId id="290" r:id="rId34"/>
    <p:sldId id="295" r:id="rId35"/>
    <p:sldId id="307" r:id="rId36"/>
    <p:sldId id="333" r:id="rId37"/>
    <p:sldId id="330" r:id="rId38"/>
    <p:sldId id="331" r:id="rId39"/>
    <p:sldId id="332" r:id="rId40"/>
    <p:sldId id="335" r:id="rId41"/>
    <p:sldId id="336" r:id="rId42"/>
    <p:sldId id="337" r:id="rId43"/>
    <p:sldId id="338" r:id="rId44"/>
    <p:sldId id="339" r:id="rId45"/>
    <p:sldId id="340" r:id="rId46"/>
    <p:sldId id="342" r:id="rId47"/>
    <p:sldId id="341" r:id="rId48"/>
    <p:sldId id="289"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2" autoAdjust="0"/>
    <p:restoredTop sz="94671" autoAdjust="0"/>
  </p:normalViewPr>
  <p:slideViewPr>
    <p:cSldViewPr>
      <p:cViewPr>
        <p:scale>
          <a:sx n="75" d="100"/>
          <a:sy n="75" d="100"/>
        </p:scale>
        <p:origin x="-1230" y="3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3%20Part\directors%20survey.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3%20Part\ENG_Directors_survey.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3%20Part\ENG_Directors_survey.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3%20Part\ENG_Directors_survey.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3%20Part\ENG_Directors_survey.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3%20Part\ENG_Directors_survey.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3%20Part\ENG_Directors_survey.xls"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3%20Part\ENG_Directors_survey.xls"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3%20Part\ENG_Directors_survey.xls"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3%20Part\ENG_Directors_survey.xls"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3%20Part\ENG_Directors_survey.xls"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3%20Part\ENG_Directors_survey.xls"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3%20Part\ENG_Teachers_survey.xls"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3%20Part\ENG_Teachers_survey.xls"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3%20Part\ENG_Teachers_survey.xls"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3%20Part\ENG_Teachers_survey.xls"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3%20Part\ENG_Teachers_survey.xls"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3%20Part\ENG_Teachers_survey.xls"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3%20Part\ENG_Teachers_survey.xls"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3%20Part\ENG_Teachers_survey.xls"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3%20Part\ENG_Teachers_survey.xls"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3%20Part\ENG_Teachers_survey.xls"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3%20Part\ENG_Teachers_survey.xls"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2%20Part\SurveySummary_Eng.xls"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2%20Part\SurveySummary_Eng.xls" TargetMode="External"/></Relationships>
</file>

<file path=ppt/charts/_rels/chart26.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2%20Part\SurveySummary_Eng.xls" TargetMode="External"/></Relationships>
</file>

<file path=ppt/charts/_rels/chart27.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2%20Part\SurveySummary_Eng.xls" TargetMode="External"/></Relationships>
</file>

<file path=ppt/charts/_rels/chart28.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3%20Part\ENG_Teachers_survey.xls" TargetMode="External"/></Relationships>
</file>

<file path=ppt/charts/_rels/chart29.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3%20Part\ENG_Teachers_survey.xls" TargetMode="External"/></Relationships>
</file>

<file path=ppt/charts/_rels/chart30.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3%20Part\ENG_Teachers_survey.xls" TargetMode="External"/></Relationships>
</file>

<file path=ppt/charts/_rels/chart31.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3%20Part\ENG_Teachers_survey.xls" TargetMode="External"/></Relationships>
</file>

<file path=ppt/charts/_rels/chart32.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I%20Part\Results\SurveySummary_10032011.xls" TargetMode="External"/></Relationships>
</file>

<file path=ppt/charts/_rels/chart33.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I%20Part\Results\SurveySummary_10032011.xls" TargetMode="External"/></Relationships>
</file>

<file path=ppt/charts/_rels/chart34.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I%20Part\Results\SurveySummary_10032011.xls" TargetMode="External"/></Relationships>
</file>

<file path=ppt/charts/_rels/chart35.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I%20Part\Results\SurveySummary_10032011.xls" TargetMode="External"/></Relationships>
</file>

<file path=ppt/charts/_rels/chart36.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I%20Part\Results\SurveySummary_10032011.xls" TargetMode="External"/></Relationships>
</file>

<file path=ppt/charts/_rels/chart37.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I%20Part\Results\SurveySummary_10032011.xls" TargetMode="External"/></Relationships>
</file>

<file path=ppt/charts/_rels/chart38.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I%20Part\Results\SurveySummary_10032011.xls" TargetMode="External"/></Relationships>
</file>

<file path=ppt/charts/_rels/chart39.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I%20Part\Results\SurveySummary_10032011.xls" TargetMode="External"/></Relationships>
</file>

<file path=ppt/charts/_rels/chart40.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I%20Part\Results\SurveySummary_10032011.xls" TargetMode="External"/></Relationships>
</file>

<file path=ppt/charts/_rels/chart41.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I%20Part\Results\SurveySummary_10032011.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w="12700">
              <a:solidFill>
                <a:srgbClr val="333333"/>
              </a:solidFill>
              <a:prstDash val="solid"/>
            </a:ln>
          </c:spPr>
          <c:dPt>
            <c:idx val="0"/>
            <c:bubble3D val="0"/>
            <c:spPr>
              <a:solidFill>
                <a:srgbClr val="9999FF"/>
              </a:solidFill>
              <a:ln w="12700">
                <a:solidFill>
                  <a:srgbClr val="333333"/>
                </a:solidFill>
                <a:prstDash val="solid"/>
              </a:ln>
            </c:spPr>
          </c:dPt>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dPt>
            <c:idx val="4"/>
            <c:bubble3D val="0"/>
            <c:spPr>
              <a:solidFill>
                <a:srgbClr val="660066"/>
              </a:solidFill>
              <a:ln w="12700">
                <a:solidFill>
                  <a:srgbClr val="333333"/>
                </a:solidFill>
                <a:prstDash val="solid"/>
              </a:ln>
            </c:spPr>
          </c:dPt>
          <c:cat>
            <c:strRef>
              <c:f>'Question 2'!$A$4:$A$7</c:f>
              <c:strCache>
                <c:ptCount val="4"/>
                <c:pt idx="0">
                  <c:v>Once in a week</c:v>
                </c:pt>
                <c:pt idx="1">
                  <c:v>Several Times a week</c:v>
                </c:pt>
                <c:pt idx="2">
                  <c:v>Every day</c:v>
                </c:pt>
                <c:pt idx="3">
                  <c:v>Not using</c:v>
                </c:pt>
              </c:strCache>
            </c:strRef>
          </c:cat>
          <c:val>
            <c:numRef>
              <c:f>'Question 2'!$C$4:$C$7</c:f>
              <c:numCache>
                <c:formatCode>0.0%</c:formatCode>
                <c:ptCount val="4"/>
                <c:pt idx="0">
                  <c:v>0.04</c:v>
                </c:pt>
                <c:pt idx="1">
                  <c:v>0.55000000000000004</c:v>
                </c:pt>
                <c:pt idx="2">
                  <c:v>0.41</c:v>
                </c:pt>
                <c:pt idx="3">
                  <c:v>0</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overlay val="0"/>
      <c:spPr>
        <a:solidFill>
          <a:srgbClr val="FFFFFF"/>
        </a:solidFill>
        <a:ln w="3175">
          <a:solidFill>
            <a:srgbClr val="333333"/>
          </a:solidFill>
          <a:prstDash val="solid"/>
        </a:ln>
      </c:spPr>
      <c:txPr>
        <a:bodyPr/>
        <a:lstStyle/>
        <a:p>
          <a:pPr>
            <a:defRPr sz="1000" b="0" i="0" u="none" strike="noStrike" baseline="0">
              <a:solidFill>
                <a:srgbClr val="333333"/>
              </a:solidFill>
              <a:latin typeface="Verdana" pitchFamily="34" charset="0"/>
              <a:ea typeface="Verdana" pitchFamily="34" charset="0"/>
              <a:cs typeface="Verdana" pitchFamily="34" charset="0"/>
            </a:defRPr>
          </a:pPr>
          <a:endParaRPr lang="ru-RU"/>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w="12700">
              <a:solidFill>
                <a:srgbClr val="333333"/>
              </a:solidFill>
              <a:prstDash val="solid"/>
            </a:ln>
          </c:spPr>
          <c:dPt>
            <c:idx val="0"/>
            <c:bubble3D val="0"/>
            <c:spPr>
              <a:solidFill>
                <a:srgbClr val="9999FF"/>
              </a:solidFill>
              <a:ln w="12700">
                <a:solidFill>
                  <a:srgbClr val="333333"/>
                </a:solidFill>
                <a:prstDash val="solid"/>
              </a:ln>
            </c:spPr>
          </c:dPt>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cat>
            <c:strRef>
              <c:f>'Question 1'!$A$4:$A$7</c:f>
              <c:strCache>
                <c:ptCount val="4"/>
                <c:pt idx="0">
                  <c:v>Successful</c:v>
                </c:pt>
                <c:pt idx="1">
                  <c:v>Partly successful </c:v>
                </c:pt>
                <c:pt idx="2">
                  <c:v>Unsuccessful</c:v>
                </c:pt>
                <c:pt idx="3">
                  <c:v>Difficult to answer</c:v>
                </c:pt>
              </c:strCache>
            </c:strRef>
          </c:cat>
          <c:val>
            <c:numRef>
              <c:f>'Question 1'!$C$4:$C$7</c:f>
              <c:numCache>
                <c:formatCode>0.0%</c:formatCode>
                <c:ptCount val="4"/>
                <c:pt idx="0">
                  <c:v>0.84</c:v>
                </c:pt>
                <c:pt idx="1">
                  <c:v>0.14000000000000001</c:v>
                </c:pt>
                <c:pt idx="2">
                  <c:v>0.02</c:v>
                </c:pt>
                <c:pt idx="3">
                  <c:v>0</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manualLayout>
          <c:xMode val="edge"/>
          <c:yMode val="edge"/>
          <c:x val="0.66982944841465086"/>
          <c:y val="0.19336452016617808"/>
          <c:w val="0.30852348848387606"/>
          <c:h val="0.68465952321968249"/>
        </c:manualLayout>
      </c:layout>
      <c:overlay val="0"/>
      <c:spPr>
        <a:solidFill>
          <a:srgbClr val="FFFFFF"/>
        </a:solidFill>
        <a:ln w="3175">
          <a:solidFill>
            <a:srgbClr val="333333"/>
          </a:solidFill>
          <a:prstDash val="solid"/>
        </a:ln>
      </c:spPr>
      <c:txPr>
        <a:bodyPr/>
        <a:lstStyle/>
        <a:p>
          <a:pPr>
            <a:defRPr sz="1000" b="0" i="0" u="none" strike="noStrike" baseline="0">
              <a:solidFill>
                <a:srgbClr val="333333"/>
              </a:solidFill>
              <a:latin typeface="Verdana" pitchFamily="34" charset="0"/>
              <a:ea typeface="Verdana" pitchFamily="34" charset="0"/>
              <a:cs typeface="Verdana" pitchFamily="34" charset="0"/>
            </a:defRPr>
          </a:pPr>
          <a:endParaRPr lang="ru-RU"/>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w="12700">
              <a:solidFill>
                <a:srgbClr val="333333"/>
              </a:solidFill>
              <a:prstDash val="solid"/>
            </a:ln>
          </c:spPr>
          <c:dPt>
            <c:idx val="0"/>
            <c:bubble3D val="0"/>
            <c:spPr>
              <a:solidFill>
                <a:srgbClr val="9999FF"/>
              </a:solidFill>
              <a:ln w="12700">
                <a:solidFill>
                  <a:srgbClr val="333333"/>
                </a:solidFill>
                <a:prstDash val="solid"/>
              </a:ln>
            </c:spPr>
          </c:dPt>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cat>
            <c:strRef>
              <c:f>'[ENG_Directors_survey.xls]Question 3'!$A$4:$A$6</c:f>
              <c:strCache>
                <c:ptCount val="3"/>
                <c:pt idx="0">
                  <c:v>It helps</c:v>
                </c:pt>
                <c:pt idx="1">
                  <c:v>It does not help</c:v>
                </c:pt>
                <c:pt idx="2">
                  <c:v>Difficult to answer</c:v>
                </c:pt>
              </c:strCache>
            </c:strRef>
          </c:cat>
          <c:val>
            <c:numRef>
              <c:f>'[ENG_Directors_survey.xls]Question 3'!$C$4:$C$6</c:f>
              <c:numCache>
                <c:formatCode>0.0%</c:formatCode>
                <c:ptCount val="3"/>
                <c:pt idx="0">
                  <c:v>0.97</c:v>
                </c:pt>
                <c:pt idx="1">
                  <c:v>0.01</c:v>
                </c:pt>
                <c:pt idx="2">
                  <c:v>0.02</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manualLayout>
          <c:xMode val="edge"/>
          <c:yMode val="edge"/>
          <c:x val="0.58479733909951293"/>
          <c:y val="0.2040272309711286"/>
          <c:w val="0.39083942227791163"/>
          <c:h val="0.59194553805774275"/>
        </c:manualLayout>
      </c:layout>
      <c:overlay val="0"/>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w="12700">
              <a:solidFill>
                <a:srgbClr val="333333"/>
              </a:solidFill>
              <a:prstDash val="solid"/>
            </a:ln>
          </c:spPr>
          <c:dPt>
            <c:idx val="0"/>
            <c:bubble3D val="0"/>
            <c:spPr>
              <a:solidFill>
                <a:srgbClr val="9999FF"/>
              </a:solidFill>
              <a:ln w="12700">
                <a:solidFill>
                  <a:srgbClr val="333333"/>
                </a:solidFill>
                <a:prstDash val="solid"/>
              </a:ln>
            </c:spPr>
          </c:dPt>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cat>
            <c:strRef>
              <c:f>'[ENG_Directors_survey.xls]Question 4'!$A$4:$A$6</c:f>
              <c:strCache>
                <c:ptCount val="3"/>
                <c:pt idx="0">
                  <c:v>successful </c:v>
                </c:pt>
                <c:pt idx="1">
                  <c:v>partly successful </c:v>
                </c:pt>
                <c:pt idx="2">
                  <c:v>difficult to answer</c:v>
                </c:pt>
              </c:strCache>
            </c:strRef>
          </c:cat>
          <c:val>
            <c:numRef>
              <c:f>'[ENG_Directors_survey.xls]Question 4'!$C$4:$C$6</c:f>
              <c:numCache>
                <c:formatCode>0.0%</c:formatCode>
                <c:ptCount val="3"/>
                <c:pt idx="0">
                  <c:v>0.84499999999999997</c:v>
                </c:pt>
                <c:pt idx="1">
                  <c:v>0.155</c:v>
                </c:pt>
                <c:pt idx="2">
                  <c:v>0</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manualLayout>
          <c:xMode val="edge"/>
          <c:yMode val="edge"/>
          <c:x val="0.65445390212299415"/>
          <c:y val="0.35102430378020927"/>
          <c:w val="0.32529293332004383"/>
          <c:h val="0.42493551942370839"/>
        </c:manualLayout>
      </c:layout>
      <c:overlay val="0"/>
      <c:spPr>
        <a:solidFill>
          <a:srgbClr val="FFFFFF"/>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9999FF"/>
            </a:solidFill>
            <a:ln w="12700">
              <a:solidFill>
                <a:srgbClr val="333333"/>
              </a:solidFill>
              <a:prstDash val="solid"/>
            </a:ln>
          </c:spPr>
          <c:dPt>
            <c:idx val="0"/>
            <c:bubble3D val="0"/>
          </c:dPt>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dPt>
            <c:idx val="4"/>
            <c:bubble3D val="0"/>
            <c:spPr>
              <a:solidFill>
                <a:srgbClr val="660066"/>
              </a:solidFill>
              <a:ln w="12700">
                <a:solidFill>
                  <a:srgbClr val="333333"/>
                </a:solidFill>
                <a:prstDash val="solid"/>
              </a:ln>
            </c:spPr>
          </c:dPt>
          <c:cat>
            <c:strRef>
              <c:f>'[ENG_Directors_survey.xls]Question 5'!$A$4:$A$8</c:f>
              <c:strCache>
                <c:ptCount val="5"/>
                <c:pt idx="0">
                  <c:v>improved significantly</c:v>
                </c:pt>
                <c:pt idx="1">
                  <c:v>improved </c:v>
                </c:pt>
                <c:pt idx="2">
                  <c:v>have not changed</c:v>
                </c:pt>
                <c:pt idx="3">
                  <c:v>showed decrease</c:v>
                </c:pt>
                <c:pt idx="4">
                  <c:v>difficult to answer</c:v>
                </c:pt>
              </c:strCache>
            </c:strRef>
          </c:cat>
          <c:val>
            <c:numRef>
              <c:f>'[ENG_Directors_survey.xls]Question 5'!$C$4:$C$8</c:f>
              <c:numCache>
                <c:formatCode>0.0%</c:formatCode>
                <c:ptCount val="5"/>
                <c:pt idx="0">
                  <c:v>0.31</c:v>
                </c:pt>
                <c:pt idx="1">
                  <c:v>0.65700000000000003</c:v>
                </c:pt>
                <c:pt idx="2">
                  <c:v>0.01</c:v>
                </c:pt>
                <c:pt idx="3">
                  <c:v>0.01</c:v>
                </c:pt>
                <c:pt idx="4">
                  <c:v>0.01</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manualLayout>
          <c:xMode val="edge"/>
          <c:yMode val="edge"/>
          <c:x val="0.65203790204190581"/>
          <c:y val="7.8680597617605486E-2"/>
          <c:w val="0.312149413526699"/>
          <c:h val="0.80417777104784982"/>
        </c:manualLayout>
      </c:layout>
      <c:overlay val="0"/>
      <c:spPr>
        <a:solidFill>
          <a:srgbClr val="FFFFFF"/>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9999FF"/>
            </a:solidFill>
            <a:ln w="12700">
              <a:solidFill>
                <a:srgbClr val="333333"/>
              </a:solidFill>
              <a:prstDash val="solid"/>
            </a:ln>
          </c:spPr>
          <c:dPt>
            <c:idx val="0"/>
            <c:bubble3D val="0"/>
          </c:dPt>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dPt>
            <c:idx val="4"/>
            <c:bubble3D val="0"/>
            <c:spPr>
              <a:solidFill>
                <a:srgbClr val="660066"/>
              </a:solidFill>
              <a:ln w="12700">
                <a:solidFill>
                  <a:srgbClr val="333333"/>
                </a:solidFill>
                <a:prstDash val="solid"/>
              </a:ln>
            </c:spPr>
          </c:dPt>
          <c:cat>
            <c:strRef>
              <c:f>'Question 6'!$A$4:$A$8</c:f>
              <c:strCache>
                <c:ptCount val="5"/>
                <c:pt idx="0">
                  <c:v>very easy</c:v>
                </c:pt>
                <c:pt idx="1">
                  <c:v>easy</c:v>
                </c:pt>
                <c:pt idx="2">
                  <c:v>normal</c:v>
                </c:pt>
                <c:pt idx="3">
                  <c:v>difficult</c:v>
                </c:pt>
                <c:pt idx="4">
                  <c:v>very difficult </c:v>
                </c:pt>
              </c:strCache>
            </c:strRef>
          </c:cat>
          <c:val>
            <c:numRef>
              <c:f>'Question 6'!$C$4:$C$8</c:f>
              <c:numCache>
                <c:formatCode>0.0%</c:formatCode>
                <c:ptCount val="5"/>
                <c:pt idx="0">
                  <c:v>0.24199999999999999</c:v>
                </c:pt>
                <c:pt idx="1">
                  <c:v>0.505</c:v>
                </c:pt>
                <c:pt idx="2">
                  <c:v>0.253</c:v>
                </c:pt>
                <c:pt idx="3">
                  <c:v>0</c:v>
                </c:pt>
                <c:pt idx="4">
                  <c:v>0</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overlay val="0"/>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barChart>
        <c:barDir val="col"/>
        <c:grouping val="clustered"/>
        <c:varyColors val="0"/>
        <c:ser>
          <c:idx val="0"/>
          <c:order val="0"/>
          <c:invertIfNegative val="0"/>
          <c:cat>
            <c:strRef>
              <c:f>Sheet1!$A$4:$B$9</c:f>
              <c:strCache>
                <c:ptCount val="6"/>
                <c:pt idx="0">
                  <c:v>Georgian language and literature</c:v>
                </c:pt>
                <c:pt idx="1">
                  <c:v>Math</c:v>
                </c:pt>
                <c:pt idx="2">
                  <c:v>English </c:v>
                </c:pt>
                <c:pt idx="3">
                  <c:v>Natural Sciences</c:v>
                </c:pt>
                <c:pt idx="4">
                  <c:v>Applied arts</c:v>
                </c:pt>
                <c:pt idx="5">
                  <c:v>Music</c:v>
                </c:pt>
              </c:strCache>
            </c:strRef>
          </c:cat>
          <c:val>
            <c:numRef>
              <c:f>Sheet1!$C$4:$C$9</c:f>
              <c:numCache>
                <c:formatCode>0.0%</c:formatCode>
                <c:ptCount val="6"/>
                <c:pt idx="0">
                  <c:v>0.96499999999999997</c:v>
                </c:pt>
                <c:pt idx="1">
                  <c:v>0.93500000000000005</c:v>
                </c:pt>
                <c:pt idx="2">
                  <c:v>0.79400000000000004</c:v>
                </c:pt>
                <c:pt idx="3">
                  <c:v>0.82</c:v>
                </c:pt>
                <c:pt idx="4">
                  <c:v>0.83400000000000007</c:v>
                </c:pt>
                <c:pt idx="5">
                  <c:v>0.68</c:v>
                </c:pt>
              </c:numCache>
            </c:numRef>
          </c:val>
        </c:ser>
        <c:dLbls>
          <c:showLegendKey val="0"/>
          <c:showVal val="1"/>
          <c:showCatName val="0"/>
          <c:showSerName val="0"/>
          <c:showPercent val="0"/>
          <c:showBubbleSize val="0"/>
        </c:dLbls>
        <c:gapWidth val="150"/>
        <c:overlap val="-25"/>
        <c:axId val="174094592"/>
        <c:axId val="174104576"/>
      </c:barChart>
      <c:catAx>
        <c:axId val="174094592"/>
        <c:scaling>
          <c:orientation val="minMax"/>
        </c:scaling>
        <c:delete val="0"/>
        <c:axPos val="b"/>
        <c:numFmt formatCode="General" sourceLinked="1"/>
        <c:majorTickMark val="none"/>
        <c:minorTickMark val="none"/>
        <c:tickLblPos val="nextTo"/>
        <c:txPr>
          <a:bodyPr rot="-5400000" vert="horz"/>
          <a:lstStyle/>
          <a:p>
            <a:pPr>
              <a:defRPr/>
            </a:pPr>
            <a:endParaRPr lang="ru-RU"/>
          </a:p>
        </c:txPr>
        <c:crossAx val="174104576"/>
        <c:crosses val="autoZero"/>
        <c:auto val="1"/>
        <c:lblAlgn val="ctr"/>
        <c:lblOffset val="100"/>
        <c:tickLblSkip val="1"/>
        <c:tickMarkSkip val="1"/>
        <c:noMultiLvlLbl val="0"/>
      </c:catAx>
      <c:valAx>
        <c:axId val="174104576"/>
        <c:scaling>
          <c:orientation val="minMax"/>
        </c:scaling>
        <c:delete val="1"/>
        <c:axPos val="l"/>
        <c:numFmt formatCode="0.0%" sourceLinked="1"/>
        <c:majorTickMark val="none"/>
        <c:minorTickMark val="none"/>
        <c:tickLblPos val="nextTo"/>
        <c:crossAx val="174094592"/>
        <c:crossesAt val="1"/>
        <c:crossBetween val="between"/>
      </c:valAx>
    </c:plotArea>
    <c:legend>
      <c:legendPos val="t"/>
      <c:layout/>
      <c:overlay val="0"/>
    </c:legend>
    <c:plotVisOnly val="1"/>
    <c:dispBlanksAs val="gap"/>
    <c:showDLblsOverMax val="0"/>
  </c:chart>
  <c:txPr>
    <a:bodyPr/>
    <a:lstStyle/>
    <a:p>
      <a:pPr>
        <a:defRPr sz="1200">
          <a:latin typeface="Verdana" pitchFamily="34" charset="0"/>
          <a:ea typeface="Verdana" pitchFamily="34" charset="0"/>
          <a:cs typeface="Verdana" pitchFamily="34" charset="0"/>
        </a:defRPr>
      </a:pPr>
      <a:endParaRPr lang="ru-RU"/>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9999FF"/>
            </a:solidFill>
            <a:ln w="12700">
              <a:solidFill>
                <a:srgbClr val="333333"/>
              </a:solidFill>
              <a:prstDash val="solid"/>
            </a:ln>
          </c:spPr>
          <c:dPt>
            <c:idx val="0"/>
            <c:bubble3D val="0"/>
          </c:dPt>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dPt>
            <c:idx val="4"/>
            <c:bubble3D val="0"/>
            <c:spPr>
              <a:solidFill>
                <a:srgbClr val="660066"/>
              </a:solidFill>
              <a:ln w="12700">
                <a:solidFill>
                  <a:srgbClr val="333333"/>
                </a:solidFill>
                <a:prstDash val="solid"/>
              </a:ln>
            </c:spPr>
          </c:dPt>
          <c:cat>
            <c:strRef>
              <c:f>'Question 7'!$A$4:$A$8</c:f>
              <c:strCache>
                <c:ptCount val="5"/>
                <c:pt idx="0">
                  <c:v>Only one lesson</c:v>
                </c:pt>
                <c:pt idx="1">
                  <c:v>2 lessons</c:v>
                </c:pt>
                <c:pt idx="2">
                  <c:v>3 lessons</c:v>
                </c:pt>
                <c:pt idx="3">
                  <c:v>All lessons</c:v>
                </c:pt>
                <c:pt idx="4">
                  <c:v>None </c:v>
                </c:pt>
              </c:strCache>
            </c:strRef>
          </c:cat>
          <c:val>
            <c:numRef>
              <c:f>'Question 7'!$C$4:$C$8</c:f>
              <c:numCache>
                <c:formatCode>0.0%</c:formatCode>
                <c:ptCount val="5"/>
                <c:pt idx="0">
                  <c:v>0.105</c:v>
                </c:pt>
                <c:pt idx="1">
                  <c:v>0.41099999999999998</c:v>
                </c:pt>
                <c:pt idx="2">
                  <c:v>0.33700000000000002</c:v>
                </c:pt>
                <c:pt idx="3">
                  <c:v>0.14699999999999999</c:v>
                </c:pt>
                <c:pt idx="4">
                  <c:v>0</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manualLayout>
          <c:xMode val="edge"/>
          <c:yMode val="edge"/>
          <c:x val="0.62523452272482338"/>
          <c:y val="0.16724300087489063"/>
          <c:w val="0.35476552626164654"/>
          <c:h val="0.68484798775153111"/>
        </c:manualLayout>
      </c:layout>
      <c:overlay val="0"/>
      <c:spPr>
        <a:solidFill>
          <a:srgbClr val="FFFFFF"/>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9999FF"/>
            </a:solidFill>
            <a:ln w="12700">
              <a:solidFill>
                <a:srgbClr val="333333"/>
              </a:solidFill>
              <a:prstDash val="solid"/>
            </a:ln>
          </c:spPr>
          <c:invertIfNegative val="0"/>
          <c:cat>
            <c:strRef>
              <c:f>'Question 8'!$A$4:$B$8</c:f>
              <c:strCache>
                <c:ptCount val="5"/>
                <c:pt idx="0">
                  <c:v>Battery is low</c:v>
                </c:pt>
                <c:pt idx="1">
                  <c:v>Had difficulties learning how to use Buki</c:v>
                </c:pt>
                <c:pt idx="2">
                  <c:v>Software issues</c:v>
                </c:pt>
                <c:pt idx="3">
                  <c:v>Technical damage</c:v>
                </c:pt>
                <c:pt idx="4">
                  <c:v>Other</c:v>
                </c:pt>
              </c:strCache>
            </c:strRef>
          </c:cat>
          <c:val>
            <c:numRef>
              <c:f>'Question 8'!$C$4:$C$8</c:f>
              <c:numCache>
                <c:formatCode>0.0%</c:formatCode>
                <c:ptCount val="5"/>
                <c:pt idx="0">
                  <c:v>0.53900000000000003</c:v>
                </c:pt>
                <c:pt idx="1">
                  <c:v>6.7000000000000004E-2</c:v>
                </c:pt>
                <c:pt idx="2">
                  <c:v>0.14599999999999999</c:v>
                </c:pt>
                <c:pt idx="3">
                  <c:v>0.39300000000000002</c:v>
                </c:pt>
                <c:pt idx="4">
                  <c:v>0.10100000000000001</c:v>
                </c:pt>
              </c:numCache>
            </c:numRef>
          </c:val>
        </c:ser>
        <c:dLbls>
          <c:showLegendKey val="0"/>
          <c:showVal val="1"/>
          <c:showCatName val="0"/>
          <c:showSerName val="0"/>
          <c:showPercent val="0"/>
          <c:showBubbleSize val="0"/>
        </c:dLbls>
        <c:gapWidth val="75"/>
        <c:axId val="179084288"/>
        <c:axId val="179106560"/>
      </c:barChart>
      <c:catAx>
        <c:axId val="179084288"/>
        <c:scaling>
          <c:orientation val="minMax"/>
        </c:scaling>
        <c:delete val="0"/>
        <c:axPos val="b"/>
        <c:numFmt formatCode="General" sourceLinked="1"/>
        <c:majorTickMark val="none"/>
        <c:minorTickMark val="none"/>
        <c:tickLblPos val="nextTo"/>
        <c:spPr>
          <a:ln w="3175">
            <a:solidFill>
              <a:srgbClr val="333333"/>
            </a:solidFill>
            <a:prstDash val="solid"/>
          </a:ln>
        </c:spPr>
        <c:txPr>
          <a:bodyPr rot="-5400000" vert="horz"/>
          <a:lstStyle/>
          <a:p>
            <a:pPr>
              <a:defRPr/>
            </a:pPr>
            <a:endParaRPr lang="ru-RU"/>
          </a:p>
        </c:txPr>
        <c:crossAx val="179106560"/>
        <c:crosses val="autoZero"/>
        <c:auto val="1"/>
        <c:lblAlgn val="ctr"/>
        <c:lblOffset val="100"/>
        <c:tickLblSkip val="1"/>
        <c:tickMarkSkip val="1"/>
        <c:noMultiLvlLbl val="0"/>
      </c:catAx>
      <c:valAx>
        <c:axId val="179106560"/>
        <c:scaling>
          <c:orientation val="minMax"/>
        </c:scaling>
        <c:delete val="0"/>
        <c:axPos val="l"/>
        <c:numFmt formatCode="0.0%" sourceLinked="1"/>
        <c:majorTickMark val="none"/>
        <c:minorTickMark val="none"/>
        <c:tickLblPos val="nextTo"/>
        <c:spPr>
          <a:ln w="3175">
            <a:solidFill>
              <a:srgbClr val="333333"/>
            </a:solidFill>
            <a:prstDash val="solid"/>
          </a:ln>
        </c:spPr>
        <c:txPr>
          <a:bodyPr rot="0" vert="horz"/>
          <a:lstStyle/>
          <a:p>
            <a:pPr>
              <a:defRPr/>
            </a:pPr>
            <a:endParaRPr lang="ru-RU"/>
          </a:p>
        </c:txPr>
        <c:crossAx val="179084288"/>
        <c:crossesAt val="1"/>
        <c:crossBetween val="between"/>
      </c:valAx>
      <c:spPr>
        <a:solidFill>
          <a:srgbClr val="EEEEEE"/>
        </a:solidFill>
        <a:ln w="25400">
          <a:noFill/>
        </a:ln>
      </c:spPr>
    </c:plotArea>
    <c:legend>
      <c:legendPos val="b"/>
      <c:layout/>
      <c:overlay val="0"/>
    </c:legend>
    <c:plotVisOnly val="1"/>
    <c:dispBlanksAs val="gap"/>
    <c:showDLblsOverMax val="0"/>
  </c:chart>
  <c:spPr>
    <a:solidFill>
      <a:srgbClr val="EEEEEE"/>
    </a:solidFill>
    <a:ln w="3175">
      <a:solidFill>
        <a:srgbClr val="333333"/>
      </a:solidFill>
      <a:prstDash val="solid"/>
    </a:ln>
  </c:spPr>
  <c:txPr>
    <a:bodyPr/>
    <a:lstStyle/>
    <a:p>
      <a:pPr>
        <a:defRPr sz="11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9999FF"/>
            </a:solidFill>
            <a:ln w="12700">
              <a:solidFill>
                <a:srgbClr val="333333"/>
              </a:solidFill>
              <a:prstDash val="solid"/>
            </a:ln>
          </c:spPr>
          <c:invertIfNegative val="0"/>
          <c:cat>
            <c:strRef>
              <c:f>'Question 9'!$A$4:$B$11</c:f>
              <c:strCache>
                <c:ptCount val="8"/>
                <c:pt idx="0">
                  <c:v>No challenges with launching the Buki project</c:v>
                </c:pt>
                <c:pt idx="1">
                  <c:v>Teachers had difficult time using Buki in class</c:v>
                </c:pt>
                <c:pt idx="2">
                  <c:v>Children had difficulties in learning how to use Buki</c:v>
                </c:pt>
                <c:pt idx="3">
                  <c:v>Parents were not involved in the learning process</c:v>
                </c:pt>
                <c:pt idx="4">
                  <c:v>lack of time for working on Buki</c:v>
                </c:pt>
                <c:pt idx="5">
                  <c:v>technical issues</c:v>
                </c:pt>
                <c:pt idx="6">
                  <c:v>difficult to answer</c:v>
                </c:pt>
                <c:pt idx="7">
                  <c:v>other </c:v>
                </c:pt>
              </c:strCache>
            </c:strRef>
          </c:cat>
          <c:val>
            <c:numRef>
              <c:f>'Question 9'!$C$4:$C$11</c:f>
              <c:numCache>
                <c:formatCode>0.0%</c:formatCode>
                <c:ptCount val="8"/>
                <c:pt idx="0">
                  <c:v>0.54600000000000004</c:v>
                </c:pt>
                <c:pt idx="1">
                  <c:v>7.1999999999999995E-2</c:v>
                </c:pt>
                <c:pt idx="2">
                  <c:v>2.1000000000000001E-2</c:v>
                </c:pt>
                <c:pt idx="3">
                  <c:v>0.17499999999999999</c:v>
                </c:pt>
                <c:pt idx="4">
                  <c:v>0.17499999999999999</c:v>
                </c:pt>
                <c:pt idx="5">
                  <c:v>0.25800000000000001</c:v>
                </c:pt>
                <c:pt idx="6">
                  <c:v>4.1000000000000002E-2</c:v>
                </c:pt>
                <c:pt idx="7">
                  <c:v>2.1999999999999999E-2</c:v>
                </c:pt>
              </c:numCache>
            </c:numRef>
          </c:val>
        </c:ser>
        <c:dLbls>
          <c:showLegendKey val="0"/>
          <c:showVal val="1"/>
          <c:showCatName val="0"/>
          <c:showSerName val="0"/>
          <c:showPercent val="0"/>
          <c:showBubbleSize val="0"/>
        </c:dLbls>
        <c:gapWidth val="75"/>
        <c:axId val="178796800"/>
        <c:axId val="178806784"/>
      </c:barChart>
      <c:catAx>
        <c:axId val="178796800"/>
        <c:scaling>
          <c:orientation val="minMax"/>
        </c:scaling>
        <c:delete val="0"/>
        <c:axPos val="b"/>
        <c:numFmt formatCode="General" sourceLinked="1"/>
        <c:majorTickMark val="none"/>
        <c:minorTickMark val="none"/>
        <c:tickLblPos val="nextTo"/>
        <c:spPr>
          <a:ln w="3175">
            <a:solidFill>
              <a:srgbClr val="333333"/>
            </a:solidFill>
            <a:prstDash val="solid"/>
          </a:ln>
        </c:spPr>
        <c:txPr>
          <a:bodyPr rot="-5400000" vert="horz"/>
          <a:lstStyle/>
          <a:p>
            <a:pPr>
              <a:defRPr sz="1000" b="0" i="0" u="none" strike="noStrike" baseline="0">
                <a:solidFill>
                  <a:srgbClr val="333333"/>
                </a:solidFill>
                <a:latin typeface="Microsoft Sans Serif"/>
                <a:ea typeface="Microsoft Sans Serif"/>
                <a:cs typeface="Microsoft Sans Serif"/>
              </a:defRPr>
            </a:pPr>
            <a:endParaRPr lang="ru-RU"/>
          </a:p>
        </c:txPr>
        <c:crossAx val="178806784"/>
        <c:crosses val="autoZero"/>
        <c:auto val="1"/>
        <c:lblAlgn val="ctr"/>
        <c:lblOffset val="100"/>
        <c:tickLblSkip val="1"/>
        <c:tickMarkSkip val="1"/>
        <c:noMultiLvlLbl val="0"/>
      </c:catAx>
      <c:valAx>
        <c:axId val="178806784"/>
        <c:scaling>
          <c:orientation val="minMax"/>
        </c:scaling>
        <c:delete val="0"/>
        <c:axPos val="l"/>
        <c:numFmt formatCode="0.0%" sourceLinked="1"/>
        <c:majorTickMark val="none"/>
        <c:minorTickMark val="none"/>
        <c:tickLblPos val="nextTo"/>
        <c:spPr>
          <a:ln w="3175">
            <a:solidFill>
              <a:srgbClr val="333333"/>
            </a:solidFill>
            <a:prstDash val="solid"/>
          </a:ln>
        </c:spPr>
        <c:txPr>
          <a:bodyPr rot="0" vert="horz"/>
          <a:lstStyle/>
          <a:p>
            <a:pPr>
              <a:defRPr sz="1000" b="0" i="0" u="none" strike="noStrike" baseline="0">
                <a:solidFill>
                  <a:srgbClr val="333333"/>
                </a:solidFill>
                <a:latin typeface="Microsoft Sans Serif"/>
                <a:ea typeface="Microsoft Sans Serif"/>
                <a:cs typeface="Microsoft Sans Serif"/>
              </a:defRPr>
            </a:pPr>
            <a:endParaRPr lang="ru-RU"/>
          </a:p>
        </c:txPr>
        <c:crossAx val="178796800"/>
        <c:crossesAt val="1"/>
        <c:crossBetween val="between"/>
      </c:valAx>
      <c:spPr>
        <a:solidFill>
          <a:srgbClr val="EEEEEE"/>
        </a:solidFill>
        <a:ln w="25400">
          <a:noFill/>
        </a:ln>
      </c:spPr>
    </c:plotArea>
    <c:legend>
      <c:legendPos val="b"/>
      <c:layout/>
      <c:overlay val="0"/>
    </c:legend>
    <c:plotVisOnly val="1"/>
    <c:dispBlanksAs val="gap"/>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w="12700">
              <a:solidFill>
                <a:srgbClr val="333333"/>
              </a:solidFill>
              <a:prstDash val="solid"/>
            </a:ln>
          </c:spPr>
          <c:dPt>
            <c:idx val="0"/>
            <c:bubble3D val="0"/>
            <c:spPr>
              <a:solidFill>
                <a:srgbClr val="9999FF"/>
              </a:solidFill>
              <a:ln w="12700">
                <a:solidFill>
                  <a:srgbClr val="333333"/>
                </a:solidFill>
                <a:prstDash val="solid"/>
              </a:ln>
            </c:spPr>
          </c:dPt>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cat>
            <c:strRef>
              <c:f>'Question 10'!$A$4:$A$7</c:f>
              <c:strCache>
                <c:ptCount val="4"/>
                <c:pt idx="0">
                  <c:v>full</c:v>
                </c:pt>
                <c:pt idx="1">
                  <c:v>partial</c:v>
                </c:pt>
                <c:pt idx="2">
                  <c:v>inadequate</c:v>
                </c:pt>
                <c:pt idx="3">
                  <c:v>not involved</c:v>
                </c:pt>
              </c:strCache>
            </c:strRef>
          </c:cat>
          <c:val>
            <c:numRef>
              <c:f>'Question 10'!$C$4:$C$7</c:f>
              <c:numCache>
                <c:formatCode>0.0%</c:formatCode>
                <c:ptCount val="4"/>
                <c:pt idx="0">
                  <c:v>0.28999999999999998</c:v>
                </c:pt>
                <c:pt idx="1">
                  <c:v>0.56999999999999995</c:v>
                </c:pt>
                <c:pt idx="2">
                  <c:v>0.1</c:v>
                </c:pt>
                <c:pt idx="3">
                  <c:v>0.04</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manualLayout>
          <c:xMode val="edge"/>
          <c:yMode val="edge"/>
          <c:x val="0.63985243511227763"/>
          <c:y val="0.11023574606760163"/>
          <c:w val="0.33699912510936131"/>
          <c:h val="0.67359979459089347"/>
        </c:manualLayout>
      </c:layout>
      <c:overlay val="0"/>
      <c:spPr>
        <a:solidFill>
          <a:srgbClr val="FFFFFF"/>
        </a:solidFill>
        <a:ln w="3175">
          <a:solidFill>
            <a:srgbClr val="333333"/>
          </a:solidFill>
          <a:prstDash val="solid"/>
        </a:ln>
      </c:spPr>
    </c:legend>
    <c:plotVisOnly val="1"/>
    <c:dispBlanksAs val="zero"/>
    <c:showDLblsOverMax val="0"/>
  </c:chart>
  <c:spPr>
    <a:solidFill>
      <a:srgbClr val="EEEEEE"/>
    </a:solidFill>
    <a:ln w="3175">
      <a:solidFill>
        <a:srgbClr val="333333"/>
      </a:solidFill>
      <a:prstDash val="solid"/>
    </a:ln>
  </c:spPr>
  <c:txPr>
    <a:bodyPr/>
    <a:lstStyle/>
    <a:p>
      <a:pPr>
        <a:defRPr sz="11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w="12700">
              <a:solidFill>
                <a:srgbClr val="333333"/>
              </a:solidFill>
              <a:prstDash val="solid"/>
            </a:ln>
          </c:spPr>
          <c:dPt>
            <c:idx val="0"/>
            <c:bubble3D val="0"/>
            <c:spPr>
              <a:solidFill>
                <a:srgbClr val="9999FF"/>
              </a:solidFill>
              <a:ln w="12700">
                <a:solidFill>
                  <a:srgbClr val="333333"/>
                </a:solidFill>
                <a:prstDash val="solid"/>
              </a:ln>
            </c:spPr>
          </c:dPt>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cat>
            <c:strRef>
              <c:f>'Question 11'!$A$4:$A$7</c:f>
              <c:strCache>
                <c:ptCount val="4"/>
                <c:pt idx="0">
                  <c:v>full</c:v>
                </c:pt>
                <c:pt idx="1">
                  <c:v>partial</c:v>
                </c:pt>
                <c:pt idx="2">
                  <c:v>inadequate</c:v>
                </c:pt>
                <c:pt idx="3">
                  <c:v>other</c:v>
                </c:pt>
              </c:strCache>
            </c:strRef>
          </c:cat>
          <c:val>
            <c:numRef>
              <c:f>'Question 11'!$C$4:$C$7</c:f>
              <c:numCache>
                <c:formatCode>0.0%</c:formatCode>
                <c:ptCount val="4"/>
                <c:pt idx="0">
                  <c:v>0.86599999999999999</c:v>
                </c:pt>
                <c:pt idx="1">
                  <c:v>0.113</c:v>
                </c:pt>
                <c:pt idx="2">
                  <c:v>0.01</c:v>
                </c:pt>
                <c:pt idx="3">
                  <c:v>1.0999999999999999E-2</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manualLayout>
          <c:xMode val="edge"/>
          <c:yMode val="edge"/>
          <c:x val="0.67802808547236681"/>
          <c:y val="0.15735545192773231"/>
          <c:w val="0.29937304447113605"/>
          <c:h val="0.69823407996330555"/>
        </c:manualLayout>
      </c:layout>
      <c:overlay val="0"/>
      <c:spPr>
        <a:solidFill>
          <a:srgbClr val="FFFFFF"/>
        </a:solidFill>
        <a:ln w="3175">
          <a:solidFill>
            <a:srgbClr val="333333"/>
          </a:solidFill>
          <a:prstDash val="solid"/>
        </a:ln>
      </c:spPr>
      <c:txPr>
        <a:bodyPr/>
        <a:lstStyle/>
        <a:p>
          <a:pPr>
            <a:defRPr sz="1100" b="0" i="0" u="none" strike="noStrike" baseline="0">
              <a:solidFill>
                <a:srgbClr val="333333"/>
              </a:solidFill>
              <a:latin typeface="Microsoft Sans Serif"/>
              <a:ea typeface="Microsoft Sans Serif"/>
              <a:cs typeface="Microsoft Sans Serif"/>
            </a:defRPr>
          </a:pPr>
          <a:endParaRPr lang="ru-RU"/>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w="12700">
              <a:solidFill>
                <a:srgbClr val="333333"/>
              </a:solidFill>
              <a:prstDash val="solid"/>
            </a:ln>
          </c:spPr>
          <c:dPt>
            <c:idx val="0"/>
            <c:bubble3D val="0"/>
            <c:spPr>
              <a:solidFill>
                <a:srgbClr val="9999FF"/>
              </a:solidFill>
              <a:ln w="12700">
                <a:solidFill>
                  <a:srgbClr val="333333"/>
                </a:solidFill>
                <a:prstDash val="solid"/>
              </a:ln>
            </c:spPr>
          </c:dPt>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cat>
            <c:strRef>
              <c:f>'[ENG_Teachers_survey.xls]Question 1'!$A$4:$A$7</c:f>
              <c:strCache>
                <c:ptCount val="4"/>
                <c:pt idx="0">
                  <c:v>Successful</c:v>
                </c:pt>
                <c:pt idx="1">
                  <c:v>Partly successful </c:v>
                </c:pt>
                <c:pt idx="2">
                  <c:v>Unsuccessful </c:v>
                </c:pt>
                <c:pt idx="3">
                  <c:v>Difficult to answer</c:v>
                </c:pt>
              </c:strCache>
            </c:strRef>
          </c:cat>
          <c:val>
            <c:numRef>
              <c:f>'[ENG_Teachers_survey.xls]Question 1'!$C$4:$C$7</c:f>
              <c:numCache>
                <c:formatCode>0.0%</c:formatCode>
                <c:ptCount val="4"/>
                <c:pt idx="0">
                  <c:v>0.91100000000000003</c:v>
                </c:pt>
                <c:pt idx="1">
                  <c:v>8.8999999999999996E-2</c:v>
                </c:pt>
                <c:pt idx="2">
                  <c:v>0</c:v>
                </c:pt>
                <c:pt idx="3">
                  <c:v>0</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manualLayout>
          <c:xMode val="edge"/>
          <c:yMode val="edge"/>
          <c:x val="0.61617985251843521"/>
          <c:y val="0.2443194136336673"/>
          <c:w val="0.36993125859267589"/>
          <c:h val="0.6620248793567729"/>
        </c:manualLayout>
      </c:layout>
      <c:overlay val="0"/>
      <c:spPr>
        <a:solidFill>
          <a:srgbClr val="FFFFFF"/>
        </a:solidFill>
        <a:ln w="3175">
          <a:solidFill>
            <a:srgbClr val="333333"/>
          </a:solidFill>
          <a:prstDash val="solid"/>
        </a:ln>
      </c:spPr>
      <c:txPr>
        <a:bodyPr/>
        <a:lstStyle/>
        <a:p>
          <a:pPr>
            <a:defRPr sz="1000" b="0" i="0" u="none" strike="noStrike" baseline="0">
              <a:solidFill>
                <a:srgbClr val="333333"/>
              </a:solidFill>
              <a:latin typeface="Verdana" pitchFamily="34" charset="0"/>
              <a:ea typeface="Verdana" pitchFamily="34" charset="0"/>
              <a:cs typeface="Verdana" pitchFamily="34" charset="0"/>
            </a:defRPr>
          </a:pPr>
          <a:endParaRPr lang="ru-RU"/>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w="12700">
              <a:solidFill>
                <a:srgbClr val="333333"/>
              </a:solidFill>
              <a:prstDash val="solid"/>
            </a:ln>
          </c:spPr>
          <c:dPt>
            <c:idx val="0"/>
            <c:bubble3D val="0"/>
            <c:spPr>
              <a:solidFill>
                <a:srgbClr val="9999FF"/>
              </a:solidFill>
              <a:ln w="12700">
                <a:solidFill>
                  <a:srgbClr val="333333"/>
                </a:solidFill>
                <a:prstDash val="solid"/>
              </a:ln>
            </c:spPr>
          </c:dPt>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cat>
            <c:strRef>
              <c:f>'[ENG_Teachers_survey.xls]Question 2'!$A$4:$A$7</c:f>
              <c:strCache>
                <c:ptCount val="4"/>
                <c:pt idx="0">
                  <c:v>Once a week</c:v>
                </c:pt>
                <c:pt idx="1">
                  <c:v>Several times a week</c:v>
                </c:pt>
                <c:pt idx="2">
                  <c:v>Every day</c:v>
                </c:pt>
                <c:pt idx="3">
                  <c:v>I don't use it</c:v>
                </c:pt>
              </c:strCache>
            </c:strRef>
          </c:cat>
          <c:val>
            <c:numRef>
              <c:f>'[ENG_Teachers_survey.xls]Question 2'!$C$4:$C$7</c:f>
              <c:numCache>
                <c:formatCode>0.0%</c:formatCode>
                <c:ptCount val="4"/>
                <c:pt idx="0">
                  <c:v>4.4999999999999998E-2</c:v>
                </c:pt>
                <c:pt idx="1">
                  <c:v>0.56799999999999995</c:v>
                </c:pt>
                <c:pt idx="2">
                  <c:v>0.38600000000000001</c:v>
                </c:pt>
                <c:pt idx="3">
                  <c:v>1E-4</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overlay val="0"/>
      <c:spPr>
        <a:solidFill>
          <a:srgbClr val="FFFFFF"/>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w="12700">
              <a:solidFill>
                <a:srgbClr val="333333"/>
              </a:solidFill>
              <a:prstDash val="solid"/>
            </a:ln>
          </c:spPr>
          <c:dPt>
            <c:idx val="0"/>
            <c:bubble3D val="0"/>
            <c:spPr>
              <a:solidFill>
                <a:srgbClr val="9999FF"/>
              </a:solidFill>
              <a:ln w="12700">
                <a:solidFill>
                  <a:srgbClr val="333333"/>
                </a:solidFill>
                <a:prstDash val="solid"/>
              </a:ln>
            </c:spPr>
          </c:dPt>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cat>
            <c:strRef>
              <c:f>'[ENG_Teachers_survey.xls]Question 3'!$A$4:$A$6</c:f>
              <c:strCache>
                <c:ptCount val="3"/>
                <c:pt idx="0">
                  <c:v>It helps</c:v>
                </c:pt>
                <c:pt idx="1">
                  <c:v>It does not help</c:v>
                </c:pt>
                <c:pt idx="2">
                  <c:v>Difficult to answer</c:v>
                </c:pt>
              </c:strCache>
            </c:strRef>
          </c:cat>
          <c:val>
            <c:numRef>
              <c:f>'[ENG_Teachers_survey.xls]Question 3'!$C$4:$C$6</c:f>
              <c:numCache>
                <c:formatCode>0.0%</c:formatCode>
                <c:ptCount val="3"/>
                <c:pt idx="0">
                  <c:v>0.97799999999999998</c:v>
                </c:pt>
                <c:pt idx="1">
                  <c:v>0</c:v>
                </c:pt>
                <c:pt idx="2">
                  <c:v>2.1999999999999999E-2</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manualLayout>
          <c:xMode val="edge"/>
          <c:yMode val="edge"/>
          <c:x val="0.58995048914340253"/>
          <c:y val="0.16930500874890639"/>
          <c:w val="0.38732223812932476"/>
          <c:h val="0.66138998250218728"/>
        </c:manualLayout>
      </c:layout>
      <c:overlay val="0"/>
      <c:spPr>
        <a:solidFill>
          <a:srgbClr val="FFFFFF"/>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w="12700">
              <a:solidFill>
                <a:srgbClr val="333333"/>
              </a:solidFill>
              <a:prstDash val="solid"/>
            </a:ln>
          </c:spPr>
          <c:dPt>
            <c:idx val="0"/>
            <c:bubble3D val="0"/>
            <c:spPr>
              <a:solidFill>
                <a:srgbClr val="9999FF"/>
              </a:solidFill>
              <a:ln w="12700">
                <a:solidFill>
                  <a:srgbClr val="333333"/>
                </a:solidFill>
                <a:prstDash val="solid"/>
              </a:ln>
            </c:spPr>
          </c:dPt>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cat>
            <c:strRef>
              <c:f>'[ENG_Teachers_survey.xls]Question 4'!$A$4:$A$6</c:f>
              <c:strCache>
                <c:ptCount val="3"/>
                <c:pt idx="0">
                  <c:v>Successful </c:v>
                </c:pt>
                <c:pt idx="1">
                  <c:v>Partly successful </c:v>
                </c:pt>
                <c:pt idx="2">
                  <c:v>Difficult to answer</c:v>
                </c:pt>
              </c:strCache>
            </c:strRef>
          </c:cat>
          <c:val>
            <c:numRef>
              <c:f>'[ENG_Teachers_survey.xls]Question 4'!$C$4:$C$6</c:f>
              <c:numCache>
                <c:formatCode>0.0%</c:formatCode>
                <c:ptCount val="3"/>
                <c:pt idx="0">
                  <c:v>0.84399999999999997</c:v>
                </c:pt>
                <c:pt idx="1">
                  <c:v>0.156</c:v>
                </c:pt>
                <c:pt idx="2">
                  <c:v>0</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manualLayout>
          <c:xMode val="edge"/>
          <c:yMode val="edge"/>
          <c:x val="0.63545901932712956"/>
          <c:y val="0.2555282152230971"/>
          <c:w val="0.34181370794559773"/>
          <c:h val="0.53755468066491685"/>
        </c:manualLayout>
      </c:layout>
      <c:overlay val="0"/>
      <c:spPr>
        <a:solidFill>
          <a:srgbClr val="FFFFFF"/>
        </a:solidFill>
        <a:ln w="3175">
          <a:solidFill>
            <a:srgbClr val="333333"/>
          </a:solidFill>
          <a:prstDash val="solid"/>
        </a:ln>
      </c:spPr>
      <c:txPr>
        <a:bodyPr/>
        <a:lstStyle/>
        <a:p>
          <a:pPr>
            <a:defRPr sz="845" b="0" i="0" u="none" strike="noStrike" baseline="0">
              <a:solidFill>
                <a:srgbClr val="333333"/>
              </a:solidFill>
              <a:latin typeface="Microsoft Sans Serif"/>
              <a:ea typeface="Microsoft Sans Serif"/>
              <a:cs typeface="Microsoft Sans Serif"/>
            </a:defRPr>
          </a:pPr>
          <a:endParaRPr lang="ru-RU"/>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9999FF"/>
            </a:solidFill>
            <a:ln w="12700">
              <a:solidFill>
                <a:srgbClr val="333333"/>
              </a:solidFill>
              <a:prstDash val="solid"/>
            </a:ln>
          </c:spPr>
          <c:dPt>
            <c:idx val="0"/>
            <c:bubble3D val="0"/>
          </c:dPt>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dPt>
            <c:idx val="4"/>
            <c:bubble3D val="0"/>
            <c:spPr>
              <a:solidFill>
                <a:srgbClr val="660066"/>
              </a:solidFill>
              <a:ln w="12700">
                <a:solidFill>
                  <a:srgbClr val="333333"/>
                </a:solidFill>
                <a:prstDash val="solid"/>
              </a:ln>
            </c:spPr>
          </c:dPt>
          <c:cat>
            <c:strRef>
              <c:f>'[ENG_Teachers_survey.xls]Question 5'!$A$4:$A$8</c:f>
              <c:strCache>
                <c:ptCount val="5"/>
                <c:pt idx="0">
                  <c:v>Improved significantly</c:v>
                </c:pt>
                <c:pt idx="1">
                  <c:v>Improved </c:v>
                </c:pt>
                <c:pt idx="2">
                  <c:v>Have not changed</c:v>
                </c:pt>
                <c:pt idx="3">
                  <c:v>Showed decrease</c:v>
                </c:pt>
                <c:pt idx="4">
                  <c:v>Difficult to answer</c:v>
                </c:pt>
              </c:strCache>
            </c:strRef>
          </c:cat>
          <c:val>
            <c:numRef>
              <c:f>'[ENG_Teachers_survey.xls]Question 5'!$C$4:$C$8</c:f>
              <c:numCache>
                <c:formatCode>0.0%</c:formatCode>
                <c:ptCount val="5"/>
                <c:pt idx="0">
                  <c:v>0.29499999999999998</c:v>
                </c:pt>
                <c:pt idx="1">
                  <c:v>0.68200000000000005</c:v>
                </c:pt>
                <c:pt idx="2">
                  <c:v>2.3E-2</c:v>
                </c:pt>
                <c:pt idx="3">
                  <c:v>0</c:v>
                </c:pt>
                <c:pt idx="4">
                  <c:v>0</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manualLayout>
          <c:xMode val="edge"/>
          <c:yMode val="edge"/>
          <c:x val="0.55053763440860215"/>
          <c:y val="9.4494590615197493E-2"/>
          <c:w val="0.42365591397849461"/>
          <c:h val="0.81101081876960501"/>
        </c:manualLayout>
      </c:layout>
      <c:overlay val="0"/>
      <c:spPr>
        <a:solidFill>
          <a:srgbClr val="FFFFFF"/>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9999FF"/>
            </a:solidFill>
            <a:ln w="12700">
              <a:solidFill>
                <a:srgbClr val="333333"/>
              </a:solidFill>
              <a:prstDash val="solid"/>
            </a:ln>
          </c:spPr>
          <c:dPt>
            <c:idx val="0"/>
            <c:bubble3D val="0"/>
          </c:dPt>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dPt>
            <c:idx val="4"/>
            <c:bubble3D val="0"/>
            <c:spPr>
              <a:solidFill>
                <a:srgbClr val="660066"/>
              </a:solidFill>
              <a:ln w="12700">
                <a:solidFill>
                  <a:srgbClr val="333333"/>
                </a:solidFill>
                <a:prstDash val="solid"/>
              </a:ln>
            </c:spPr>
          </c:dPt>
          <c:cat>
            <c:strRef>
              <c:f>'[ENG_Teachers_survey.xls]Question 6'!$A$4:$A$8</c:f>
              <c:strCache>
                <c:ptCount val="5"/>
                <c:pt idx="0">
                  <c:v>Very easy</c:v>
                </c:pt>
                <c:pt idx="1">
                  <c:v>Easy</c:v>
                </c:pt>
                <c:pt idx="2">
                  <c:v>Normal</c:v>
                </c:pt>
                <c:pt idx="3">
                  <c:v>Difficult</c:v>
                </c:pt>
                <c:pt idx="4">
                  <c:v>Very difficult </c:v>
                </c:pt>
              </c:strCache>
            </c:strRef>
          </c:cat>
          <c:val>
            <c:numRef>
              <c:f>'[ENG_Teachers_survey.xls]Question 6'!$C$4:$C$8</c:f>
              <c:numCache>
                <c:formatCode>0.0%</c:formatCode>
                <c:ptCount val="5"/>
                <c:pt idx="0">
                  <c:v>0.53300000000000003</c:v>
                </c:pt>
                <c:pt idx="1">
                  <c:v>0.378</c:v>
                </c:pt>
                <c:pt idx="2">
                  <c:v>8.8999999999999996E-2</c:v>
                </c:pt>
                <c:pt idx="3">
                  <c:v>0</c:v>
                </c:pt>
                <c:pt idx="4">
                  <c:v>0</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manualLayout>
          <c:xMode val="edge"/>
          <c:yMode val="edge"/>
          <c:x val="0.64712123146768818"/>
          <c:y val="0.16217847769028867"/>
          <c:w val="0.33125714691069014"/>
          <c:h val="0.59564304461942252"/>
        </c:manualLayout>
      </c:layout>
      <c:overlay val="0"/>
      <c:spPr>
        <a:solidFill>
          <a:srgbClr val="FFFFFF"/>
        </a:solidFill>
        <a:ln w="3175">
          <a:solidFill>
            <a:srgbClr val="333333"/>
          </a:solidFill>
          <a:prstDash val="solid"/>
        </a:ln>
      </c:spPr>
      <c:txPr>
        <a:bodyPr/>
        <a:lstStyle/>
        <a:p>
          <a:pPr>
            <a:defRPr sz="1000" b="0" i="0" u="none" strike="noStrike" baseline="0">
              <a:solidFill>
                <a:srgbClr val="333333"/>
              </a:solidFill>
              <a:latin typeface="Verdana" pitchFamily="34" charset="0"/>
              <a:ea typeface="Verdana" pitchFamily="34" charset="0"/>
              <a:cs typeface="Verdana" pitchFamily="34" charset="0"/>
            </a:defRPr>
          </a:pPr>
          <a:endParaRPr lang="ru-RU"/>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barChart>
        <c:barDir val="col"/>
        <c:grouping val="clustered"/>
        <c:varyColors val="0"/>
        <c:ser>
          <c:idx val="0"/>
          <c:order val="0"/>
          <c:invertIfNegative val="0"/>
          <c:cat>
            <c:strRef>
              <c:f>[ENG_Teachers_survey.xls]Sheet1!$A$4:$B$9</c:f>
              <c:strCache>
                <c:ptCount val="6"/>
                <c:pt idx="0">
                  <c:v>Georgian language and literature</c:v>
                </c:pt>
                <c:pt idx="1">
                  <c:v>Math</c:v>
                </c:pt>
                <c:pt idx="2">
                  <c:v>English </c:v>
                </c:pt>
                <c:pt idx="3">
                  <c:v>Natural Sciences</c:v>
                </c:pt>
                <c:pt idx="4">
                  <c:v>Applied arts</c:v>
                </c:pt>
                <c:pt idx="5">
                  <c:v>Music</c:v>
                </c:pt>
              </c:strCache>
            </c:strRef>
          </c:cat>
          <c:val>
            <c:numRef>
              <c:f>[ENG_Teachers_survey.xls]Sheet1!$C$4:$C$9</c:f>
              <c:numCache>
                <c:formatCode>0.0%</c:formatCode>
                <c:ptCount val="6"/>
                <c:pt idx="0">
                  <c:v>0.88900000000000001</c:v>
                </c:pt>
                <c:pt idx="1">
                  <c:v>0.88900000000000001</c:v>
                </c:pt>
                <c:pt idx="2">
                  <c:v>0.55600000000000005</c:v>
                </c:pt>
                <c:pt idx="3">
                  <c:v>0.64400000000000002</c:v>
                </c:pt>
                <c:pt idx="4">
                  <c:v>0.68899999999999995</c:v>
                </c:pt>
                <c:pt idx="5">
                  <c:v>0.4</c:v>
                </c:pt>
              </c:numCache>
            </c:numRef>
          </c:val>
        </c:ser>
        <c:dLbls>
          <c:showLegendKey val="0"/>
          <c:showVal val="1"/>
          <c:showCatName val="0"/>
          <c:showSerName val="0"/>
          <c:showPercent val="0"/>
          <c:showBubbleSize val="0"/>
        </c:dLbls>
        <c:gapWidth val="150"/>
        <c:overlap val="-25"/>
        <c:axId val="180696960"/>
        <c:axId val="180698496"/>
      </c:barChart>
      <c:catAx>
        <c:axId val="180696960"/>
        <c:scaling>
          <c:orientation val="minMax"/>
        </c:scaling>
        <c:delete val="0"/>
        <c:axPos val="b"/>
        <c:numFmt formatCode="General" sourceLinked="1"/>
        <c:majorTickMark val="none"/>
        <c:minorTickMark val="none"/>
        <c:tickLblPos val="nextTo"/>
        <c:txPr>
          <a:bodyPr rot="-5400000" vert="horz"/>
          <a:lstStyle/>
          <a:p>
            <a:pPr>
              <a:defRPr/>
            </a:pPr>
            <a:endParaRPr lang="ru-RU"/>
          </a:p>
        </c:txPr>
        <c:crossAx val="180698496"/>
        <c:crosses val="autoZero"/>
        <c:auto val="1"/>
        <c:lblAlgn val="ctr"/>
        <c:lblOffset val="100"/>
        <c:tickLblSkip val="1"/>
        <c:tickMarkSkip val="1"/>
        <c:noMultiLvlLbl val="0"/>
      </c:catAx>
      <c:valAx>
        <c:axId val="180698496"/>
        <c:scaling>
          <c:orientation val="minMax"/>
        </c:scaling>
        <c:delete val="1"/>
        <c:axPos val="l"/>
        <c:numFmt formatCode="0.0%" sourceLinked="1"/>
        <c:majorTickMark val="none"/>
        <c:minorTickMark val="none"/>
        <c:tickLblPos val="nextTo"/>
        <c:crossAx val="180696960"/>
        <c:crossesAt val="1"/>
        <c:crossBetween val="between"/>
      </c:valAx>
    </c:plotArea>
    <c:legend>
      <c:legendPos val="t"/>
      <c:layout/>
      <c:overlay val="0"/>
    </c:legend>
    <c:plotVisOnly val="1"/>
    <c:dispBlanksAs val="gap"/>
    <c:showDLblsOverMax val="0"/>
  </c:chart>
  <c:txPr>
    <a:bodyPr/>
    <a:lstStyle/>
    <a:p>
      <a:pPr>
        <a:defRPr sz="1200">
          <a:latin typeface="Verdana" pitchFamily="34" charset="0"/>
          <a:ea typeface="Verdana" pitchFamily="34" charset="0"/>
          <a:cs typeface="Verdana" pitchFamily="34" charset="0"/>
        </a:defRPr>
      </a:pPr>
      <a:endParaRPr lang="ru-RU"/>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9999FF"/>
            </a:solidFill>
            <a:ln w="12700">
              <a:solidFill>
                <a:srgbClr val="333333"/>
              </a:solidFill>
              <a:prstDash val="solid"/>
            </a:ln>
          </c:spPr>
          <c:dPt>
            <c:idx val="0"/>
            <c:bubble3D val="0"/>
          </c:dPt>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dPt>
            <c:idx val="4"/>
            <c:bubble3D val="0"/>
            <c:spPr>
              <a:solidFill>
                <a:srgbClr val="660066"/>
              </a:solidFill>
              <a:ln w="12700">
                <a:solidFill>
                  <a:srgbClr val="333333"/>
                </a:solidFill>
                <a:prstDash val="solid"/>
              </a:ln>
            </c:spPr>
          </c:dPt>
          <c:cat>
            <c:strRef>
              <c:f>'[ENG_Teachers_survey.xls]Question 7'!$A$4:$A$8</c:f>
              <c:strCache>
                <c:ptCount val="5"/>
                <c:pt idx="0">
                  <c:v>Only one lesson</c:v>
                </c:pt>
                <c:pt idx="1">
                  <c:v>2 lessons</c:v>
                </c:pt>
                <c:pt idx="2">
                  <c:v>3 lessons</c:v>
                </c:pt>
                <c:pt idx="3">
                  <c:v>All lessons</c:v>
                </c:pt>
                <c:pt idx="4">
                  <c:v>None </c:v>
                </c:pt>
              </c:strCache>
            </c:strRef>
          </c:cat>
          <c:val>
            <c:numRef>
              <c:f>'[ENG_Teachers_survey.xls]Question 7'!$C$4:$C$8</c:f>
              <c:numCache>
                <c:formatCode>0.0%</c:formatCode>
                <c:ptCount val="5"/>
                <c:pt idx="0">
                  <c:v>0.111</c:v>
                </c:pt>
                <c:pt idx="1">
                  <c:v>0.55600000000000005</c:v>
                </c:pt>
                <c:pt idx="2">
                  <c:v>0.28899999999999998</c:v>
                </c:pt>
                <c:pt idx="3">
                  <c:v>4.3999999999999997E-2</c:v>
                </c:pt>
                <c:pt idx="4">
                  <c:v>0</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manualLayout>
          <c:xMode val="edge"/>
          <c:yMode val="edge"/>
          <c:x val="0.61326204963015996"/>
          <c:y val="0.18799212598425197"/>
          <c:w val="0.36401067764256739"/>
          <c:h val="0.63042600444175245"/>
        </c:manualLayout>
      </c:layout>
      <c:overlay val="0"/>
      <c:spPr>
        <a:solidFill>
          <a:srgbClr val="FFFFFF"/>
        </a:solidFill>
        <a:ln w="3175">
          <a:solidFill>
            <a:srgbClr val="333333"/>
          </a:solidFill>
          <a:prstDash val="solid"/>
        </a:ln>
      </c:spPr>
      <c:txPr>
        <a:bodyPr/>
        <a:lstStyle/>
        <a:p>
          <a:pPr>
            <a:defRPr sz="1000" b="0" i="0" u="none" strike="noStrike" baseline="0">
              <a:solidFill>
                <a:srgbClr val="333333"/>
              </a:solidFill>
              <a:latin typeface="Verdana" pitchFamily="34" charset="0"/>
              <a:ea typeface="Verdana" pitchFamily="34" charset="0"/>
              <a:cs typeface="Verdana" pitchFamily="34" charset="0"/>
            </a:defRPr>
          </a:pPr>
          <a:endParaRPr lang="ru-RU"/>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2"/>
          <c:order val="2"/>
          <c:spPr>
            <a:solidFill>
              <a:srgbClr val="9999FF"/>
            </a:solidFill>
            <a:ln w="12700">
              <a:solidFill>
                <a:srgbClr val="333333"/>
              </a:solidFill>
              <a:prstDash val="solid"/>
            </a:ln>
          </c:spPr>
          <c:dPt>
            <c:idx val="0"/>
            <c:bubble3D val="0"/>
          </c:dPt>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dPt>
            <c:idx val="4"/>
            <c:bubble3D val="0"/>
            <c:spPr>
              <a:solidFill>
                <a:srgbClr val="660066"/>
              </a:solidFill>
              <a:ln w="12700">
                <a:solidFill>
                  <a:srgbClr val="333333"/>
                </a:solidFill>
                <a:prstDash val="solid"/>
              </a:ln>
            </c:spPr>
          </c:dPt>
          <c:cat>
            <c:strRef>
              <c:f>[ENG_Teachers_survey.xls]Sheet5!$A$4:$B$8</c:f>
              <c:strCache>
                <c:ptCount val="5"/>
                <c:pt idx="0">
                  <c:v>10 min</c:v>
                </c:pt>
                <c:pt idx="1">
                  <c:v>20 min</c:v>
                </c:pt>
                <c:pt idx="2">
                  <c:v>30 min</c:v>
                </c:pt>
                <c:pt idx="3">
                  <c:v>40 min</c:v>
                </c:pt>
                <c:pt idx="4">
                  <c:v>other</c:v>
                </c:pt>
              </c:strCache>
            </c:strRef>
          </c:cat>
          <c:val>
            <c:numRef>
              <c:f>'[ENG_Teachers_survey.xls]Question 7'!$C$4:$C$8</c:f>
              <c:numCache>
                <c:formatCode>0.0%</c:formatCode>
                <c:ptCount val="5"/>
                <c:pt idx="0">
                  <c:v>0.111</c:v>
                </c:pt>
                <c:pt idx="1">
                  <c:v>0.55600000000000005</c:v>
                </c:pt>
                <c:pt idx="2">
                  <c:v>0.28899999999999998</c:v>
                </c:pt>
                <c:pt idx="3">
                  <c:v>4.3999999999999997E-2</c:v>
                </c:pt>
                <c:pt idx="4">
                  <c:v>0</c:v>
                </c:pt>
              </c:numCache>
            </c:numRef>
          </c:val>
        </c:ser>
        <c:ser>
          <c:idx val="3"/>
          <c:order val="3"/>
          <c:spPr>
            <a:solidFill>
              <a:srgbClr val="9999FF"/>
            </a:solidFill>
            <a:ln w="12700">
              <a:solidFill>
                <a:srgbClr val="333333"/>
              </a:solidFill>
              <a:prstDash val="solid"/>
            </a:ln>
          </c:spPr>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dPt>
            <c:idx val="4"/>
            <c:bubble3D val="0"/>
            <c:spPr>
              <a:solidFill>
                <a:srgbClr val="660066"/>
              </a:solidFill>
              <a:ln w="12700">
                <a:solidFill>
                  <a:srgbClr val="333333"/>
                </a:solidFill>
                <a:prstDash val="solid"/>
              </a:ln>
            </c:spPr>
          </c:dPt>
          <c:cat>
            <c:strRef>
              <c:f>[ENG_Teachers_survey.xls]Sheet5!$A$4:$B$8</c:f>
              <c:strCache>
                <c:ptCount val="5"/>
                <c:pt idx="0">
                  <c:v>10 min</c:v>
                </c:pt>
                <c:pt idx="1">
                  <c:v>20 min</c:v>
                </c:pt>
                <c:pt idx="2">
                  <c:v>30 min</c:v>
                </c:pt>
                <c:pt idx="3">
                  <c:v>40 min</c:v>
                </c:pt>
                <c:pt idx="4">
                  <c:v>other</c:v>
                </c:pt>
              </c:strCache>
            </c:strRef>
          </c:cat>
          <c:val>
            <c:numRef>
              <c:f>'[ENG_Teachers_survey.xls]Question 7'!$C$4:$C$8</c:f>
              <c:numCache>
                <c:formatCode>0.0%</c:formatCode>
                <c:ptCount val="5"/>
                <c:pt idx="0">
                  <c:v>0.111</c:v>
                </c:pt>
                <c:pt idx="1">
                  <c:v>0.55600000000000005</c:v>
                </c:pt>
                <c:pt idx="2">
                  <c:v>0.28899999999999998</c:v>
                </c:pt>
                <c:pt idx="3">
                  <c:v>4.3999999999999997E-2</c:v>
                </c:pt>
                <c:pt idx="4">
                  <c:v>0</c:v>
                </c:pt>
              </c:numCache>
            </c:numRef>
          </c:val>
        </c:ser>
        <c:ser>
          <c:idx val="1"/>
          <c:order val="1"/>
          <c:spPr>
            <a:solidFill>
              <a:srgbClr val="9999FF"/>
            </a:solidFill>
            <a:ln w="12700">
              <a:solidFill>
                <a:srgbClr val="333333"/>
              </a:solidFill>
              <a:prstDash val="solid"/>
            </a:ln>
          </c:spPr>
          <c:dPt>
            <c:idx val="0"/>
            <c:bubble3D val="0"/>
          </c:dPt>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dPt>
            <c:idx val="4"/>
            <c:bubble3D val="0"/>
            <c:spPr>
              <a:solidFill>
                <a:srgbClr val="660066"/>
              </a:solidFill>
              <a:ln w="12700">
                <a:solidFill>
                  <a:srgbClr val="333333"/>
                </a:solidFill>
                <a:prstDash val="solid"/>
              </a:ln>
            </c:spPr>
          </c:dPt>
          <c:cat>
            <c:strRef>
              <c:f>[ENG_Teachers_survey.xls]Sheet5!$A$4:$B$8</c:f>
              <c:strCache>
                <c:ptCount val="5"/>
                <c:pt idx="0">
                  <c:v>10 min</c:v>
                </c:pt>
                <c:pt idx="1">
                  <c:v>20 min</c:v>
                </c:pt>
                <c:pt idx="2">
                  <c:v>30 min</c:v>
                </c:pt>
                <c:pt idx="3">
                  <c:v>40 min</c:v>
                </c:pt>
                <c:pt idx="4">
                  <c:v>other</c:v>
                </c:pt>
              </c:strCache>
            </c:strRef>
          </c:cat>
          <c:val>
            <c:numRef>
              <c:f>'[ENG_Teachers_survey.xls]Question 7'!$C$4:$C$8</c:f>
              <c:numCache>
                <c:formatCode>0.0%</c:formatCode>
                <c:ptCount val="5"/>
                <c:pt idx="0">
                  <c:v>0.111</c:v>
                </c:pt>
                <c:pt idx="1">
                  <c:v>0.55600000000000005</c:v>
                </c:pt>
                <c:pt idx="2">
                  <c:v>0.28899999999999998</c:v>
                </c:pt>
                <c:pt idx="3">
                  <c:v>4.3999999999999997E-2</c:v>
                </c:pt>
                <c:pt idx="4">
                  <c:v>0</c:v>
                </c:pt>
              </c:numCache>
            </c:numRef>
          </c:val>
        </c:ser>
        <c:ser>
          <c:idx val="0"/>
          <c:order val="0"/>
          <c:spPr>
            <a:solidFill>
              <a:srgbClr val="9999FF"/>
            </a:solidFill>
            <a:ln w="12700">
              <a:solidFill>
                <a:srgbClr val="333333"/>
              </a:solidFill>
              <a:prstDash val="solid"/>
            </a:ln>
          </c:spPr>
          <c:dPt>
            <c:idx val="0"/>
            <c:bubble3D val="0"/>
          </c:dPt>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dPt>
            <c:idx val="4"/>
            <c:bubble3D val="0"/>
            <c:spPr>
              <a:solidFill>
                <a:srgbClr val="660066"/>
              </a:solidFill>
              <a:ln w="12700">
                <a:solidFill>
                  <a:srgbClr val="333333"/>
                </a:solidFill>
                <a:prstDash val="solid"/>
              </a:ln>
            </c:spPr>
          </c:dPt>
          <c:cat>
            <c:strRef>
              <c:f>[ENG_Teachers_survey.xls]Sheet5!$A$4:$B$8</c:f>
              <c:strCache>
                <c:ptCount val="5"/>
                <c:pt idx="0">
                  <c:v>10 min</c:v>
                </c:pt>
                <c:pt idx="1">
                  <c:v>20 min</c:v>
                </c:pt>
                <c:pt idx="2">
                  <c:v>30 min</c:v>
                </c:pt>
                <c:pt idx="3">
                  <c:v>40 min</c:v>
                </c:pt>
                <c:pt idx="4">
                  <c:v>other</c:v>
                </c:pt>
              </c:strCache>
            </c:strRef>
          </c:cat>
          <c:val>
            <c:numRef>
              <c:f>'[ENG_Teachers_survey.xls]Question 7'!$C$4:$C$8</c:f>
              <c:numCache>
                <c:formatCode>0.0%</c:formatCode>
                <c:ptCount val="5"/>
                <c:pt idx="0">
                  <c:v>0.111</c:v>
                </c:pt>
                <c:pt idx="1">
                  <c:v>0.55600000000000005</c:v>
                </c:pt>
                <c:pt idx="2">
                  <c:v>0.28899999999999998</c:v>
                </c:pt>
                <c:pt idx="3">
                  <c:v>4.3999999999999997E-2</c:v>
                </c:pt>
                <c:pt idx="4">
                  <c:v>0</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manualLayout>
          <c:xMode val="edge"/>
          <c:yMode val="edge"/>
          <c:x val="0.67289539914183338"/>
          <c:y val="0.12634561984099812"/>
          <c:w val="0.29903441507921541"/>
          <c:h val="0.74730876031800375"/>
        </c:manualLayout>
      </c:layout>
      <c:overlay val="0"/>
      <c:spPr>
        <a:solidFill>
          <a:srgbClr val="FFFFFF"/>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9999FF"/>
            </a:solidFill>
            <a:ln w="12700">
              <a:solidFill>
                <a:srgbClr val="333333"/>
              </a:solidFill>
              <a:prstDash val="solid"/>
            </a:ln>
          </c:spPr>
          <c:invertIfNegative val="0"/>
          <c:cat>
            <c:strRef>
              <c:f>'[ENG_Teachers_survey.xls]Question 8'!$A$4:$B$8</c:f>
              <c:strCache>
                <c:ptCount val="5"/>
                <c:pt idx="0">
                  <c:v>Battery is low</c:v>
                </c:pt>
                <c:pt idx="1">
                  <c:v>Had difficulties learning how to use Buki</c:v>
                </c:pt>
                <c:pt idx="2">
                  <c:v>Software issues</c:v>
                </c:pt>
                <c:pt idx="3">
                  <c:v>Technical damage</c:v>
                </c:pt>
                <c:pt idx="4">
                  <c:v>Other</c:v>
                </c:pt>
              </c:strCache>
            </c:strRef>
          </c:cat>
          <c:val>
            <c:numRef>
              <c:f>'[ENG_Teachers_survey.xls]Question 8'!$C$4:$C$8</c:f>
              <c:numCache>
                <c:formatCode>0.0%</c:formatCode>
                <c:ptCount val="5"/>
                <c:pt idx="0">
                  <c:v>0.72099999999999997</c:v>
                </c:pt>
                <c:pt idx="1">
                  <c:v>0</c:v>
                </c:pt>
                <c:pt idx="2">
                  <c:v>0.16300000000000001</c:v>
                </c:pt>
                <c:pt idx="3">
                  <c:v>0.41899999999999998</c:v>
                </c:pt>
                <c:pt idx="4">
                  <c:v>4.7E-2</c:v>
                </c:pt>
              </c:numCache>
            </c:numRef>
          </c:val>
        </c:ser>
        <c:dLbls>
          <c:showLegendKey val="0"/>
          <c:showVal val="1"/>
          <c:showCatName val="0"/>
          <c:showSerName val="0"/>
          <c:showPercent val="0"/>
          <c:showBubbleSize val="0"/>
        </c:dLbls>
        <c:gapWidth val="75"/>
        <c:axId val="180463488"/>
        <c:axId val="180465024"/>
      </c:barChart>
      <c:catAx>
        <c:axId val="180463488"/>
        <c:scaling>
          <c:orientation val="minMax"/>
        </c:scaling>
        <c:delete val="0"/>
        <c:axPos val="b"/>
        <c:numFmt formatCode="General" sourceLinked="1"/>
        <c:majorTickMark val="none"/>
        <c:minorTickMark val="none"/>
        <c:tickLblPos val="nextTo"/>
        <c:spPr>
          <a:ln w="3175">
            <a:solidFill>
              <a:srgbClr val="333333"/>
            </a:solidFill>
            <a:prstDash val="solid"/>
          </a:ln>
        </c:spPr>
        <c:txPr>
          <a:bodyPr rot="-5400000" vert="horz"/>
          <a:lstStyle/>
          <a:p>
            <a:pPr>
              <a:defRPr sz="1000" b="0" i="0" u="none" strike="noStrike" baseline="0">
                <a:solidFill>
                  <a:srgbClr val="333333"/>
                </a:solidFill>
                <a:latin typeface="Microsoft Sans Serif"/>
                <a:ea typeface="Microsoft Sans Serif"/>
                <a:cs typeface="Microsoft Sans Serif"/>
              </a:defRPr>
            </a:pPr>
            <a:endParaRPr lang="ru-RU"/>
          </a:p>
        </c:txPr>
        <c:crossAx val="180465024"/>
        <c:crosses val="autoZero"/>
        <c:auto val="1"/>
        <c:lblAlgn val="ctr"/>
        <c:lblOffset val="100"/>
        <c:tickLblSkip val="1"/>
        <c:tickMarkSkip val="1"/>
        <c:noMultiLvlLbl val="0"/>
      </c:catAx>
      <c:valAx>
        <c:axId val="180465024"/>
        <c:scaling>
          <c:orientation val="minMax"/>
        </c:scaling>
        <c:delete val="0"/>
        <c:axPos val="l"/>
        <c:numFmt formatCode="0.0%" sourceLinked="1"/>
        <c:majorTickMark val="none"/>
        <c:minorTickMark val="none"/>
        <c:tickLblPos val="nextTo"/>
        <c:txPr>
          <a:bodyPr rot="0" vert="horz"/>
          <a:lstStyle/>
          <a:p>
            <a:pPr>
              <a:defRPr sz="1000" b="0" i="0" u="none" strike="noStrike" baseline="0">
                <a:solidFill>
                  <a:srgbClr val="333333"/>
                </a:solidFill>
                <a:latin typeface="Microsoft Sans Serif"/>
                <a:ea typeface="Microsoft Sans Serif"/>
                <a:cs typeface="Microsoft Sans Serif"/>
              </a:defRPr>
            </a:pPr>
            <a:endParaRPr lang="ru-RU"/>
          </a:p>
        </c:txPr>
        <c:crossAx val="180463488"/>
        <c:crossesAt val="1"/>
        <c:crossBetween val="between"/>
      </c:valAx>
      <c:spPr>
        <a:solidFill>
          <a:srgbClr val="EEEEEE"/>
        </a:solidFill>
        <a:ln w="25400">
          <a:noFill/>
        </a:ln>
      </c:spPr>
    </c:plotArea>
    <c:legend>
      <c:legendPos val="b"/>
      <c:layout/>
      <c:overlay val="0"/>
    </c:legend>
    <c:plotVisOnly val="1"/>
    <c:dispBlanksAs val="gap"/>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9999FF"/>
            </a:solidFill>
            <a:ln w="12700">
              <a:solidFill>
                <a:srgbClr val="333333"/>
              </a:solidFill>
              <a:prstDash val="solid"/>
            </a:ln>
          </c:spPr>
          <c:invertIfNegative val="0"/>
          <c:cat>
            <c:strRef>
              <c:f>'[ENG_Teachers_survey.xls]Question 9'!$A$4:$B$11</c:f>
              <c:strCache>
                <c:ptCount val="8"/>
                <c:pt idx="0">
                  <c:v>No challenges with launching the Buki project</c:v>
                </c:pt>
                <c:pt idx="1">
                  <c:v>Teachers had difficult time using Buki in class</c:v>
                </c:pt>
                <c:pt idx="2">
                  <c:v>Children had difficulties in learning how to use Buki</c:v>
                </c:pt>
                <c:pt idx="3">
                  <c:v>Parents were not involved in the learning process</c:v>
                </c:pt>
                <c:pt idx="4">
                  <c:v>lack of time for working on Buki</c:v>
                </c:pt>
                <c:pt idx="5">
                  <c:v>technical issues</c:v>
                </c:pt>
                <c:pt idx="6">
                  <c:v>difficult to answer</c:v>
                </c:pt>
                <c:pt idx="7">
                  <c:v>other </c:v>
                </c:pt>
              </c:strCache>
            </c:strRef>
          </c:cat>
          <c:val>
            <c:numRef>
              <c:f>'[ENG_Teachers_survey.xls]Question 9'!$C$4:$C$11</c:f>
              <c:numCache>
                <c:formatCode>0.0%</c:formatCode>
                <c:ptCount val="8"/>
                <c:pt idx="0">
                  <c:v>0.55600000000000005</c:v>
                </c:pt>
                <c:pt idx="1">
                  <c:v>0</c:v>
                </c:pt>
                <c:pt idx="2">
                  <c:v>0</c:v>
                </c:pt>
                <c:pt idx="3">
                  <c:v>0.111</c:v>
                </c:pt>
                <c:pt idx="4">
                  <c:v>0.111</c:v>
                </c:pt>
                <c:pt idx="5">
                  <c:v>0.311</c:v>
                </c:pt>
                <c:pt idx="6">
                  <c:v>2.1999999999999999E-2</c:v>
                </c:pt>
                <c:pt idx="7">
                  <c:v>0</c:v>
                </c:pt>
              </c:numCache>
            </c:numRef>
          </c:val>
        </c:ser>
        <c:dLbls>
          <c:showLegendKey val="0"/>
          <c:showVal val="1"/>
          <c:showCatName val="0"/>
          <c:showSerName val="0"/>
          <c:showPercent val="0"/>
          <c:showBubbleSize val="0"/>
        </c:dLbls>
        <c:gapWidth val="75"/>
        <c:axId val="180778880"/>
        <c:axId val="180780416"/>
      </c:barChart>
      <c:catAx>
        <c:axId val="180778880"/>
        <c:scaling>
          <c:orientation val="minMax"/>
        </c:scaling>
        <c:delete val="0"/>
        <c:axPos val="b"/>
        <c:numFmt formatCode="General" sourceLinked="1"/>
        <c:majorTickMark val="none"/>
        <c:minorTickMark val="none"/>
        <c:tickLblPos val="nextTo"/>
        <c:spPr>
          <a:ln w="3175">
            <a:solidFill>
              <a:srgbClr val="333333"/>
            </a:solidFill>
            <a:prstDash val="solid"/>
          </a:ln>
        </c:spPr>
        <c:txPr>
          <a:bodyPr rot="-5400000" vert="horz"/>
          <a:lstStyle/>
          <a:p>
            <a:pPr>
              <a:defRPr sz="1000" b="0" i="0" u="none" strike="noStrike" baseline="0">
                <a:solidFill>
                  <a:srgbClr val="333333"/>
                </a:solidFill>
                <a:latin typeface="Microsoft Sans Serif"/>
                <a:ea typeface="Microsoft Sans Serif"/>
                <a:cs typeface="Microsoft Sans Serif"/>
              </a:defRPr>
            </a:pPr>
            <a:endParaRPr lang="ru-RU"/>
          </a:p>
        </c:txPr>
        <c:crossAx val="180780416"/>
        <c:crosses val="autoZero"/>
        <c:auto val="1"/>
        <c:lblAlgn val="ctr"/>
        <c:lblOffset val="100"/>
        <c:tickLblSkip val="1"/>
        <c:tickMarkSkip val="1"/>
        <c:noMultiLvlLbl val="0"/>
      </c:catAx>
      <c:valAx>
        <c:axId val="180780416"/>
        <c:scaling>
          <c:orientation val="minMax"/>
        </c:scaling>
        <c:delete val="0"/>
        <c:axPos val="l"/>
        <c:numFmt formatCode="0.0%" sourceLinked="1"/>
        <c:majorTickMark val="none"/>
        <c:minorTickMark val="none"/>
        <c:tickLblPos val="nextTo"/>
        <c:txPr>
          <a:bodyPr rot="0" vert="horz"/>
          <a:lstStyle/>
          <a:p>
            <a:pPr>
              <a:defRPr sz="1000" b="0" i="0" u="none" strike="noStrike" baseline="0">
                <a:solidFill>
                  <a:srgbClr val="333333"/>
                </a:solidFill>
                <a:latin typeface="Microsoft Sans Serif"/>
                <a:ea typeface="Microsoft Sans Serif"/>
                <a:cs typeface="Microsoft Sans Serif"/>
              </a:defRPr>
            </a:pPr>
            <a:endParaRPr lang="ru-RU"/>
          </a:p>
        </c:txPr>
        <c:crossAx val="180778880"/>
        <c:crossesAt val="1"/>
        <c:crossBetween val="between"/>
      </c:valAx>
      <c:spPr>
        <a:solidFill>
          <a:srgbClr val="EEEEEE"/>
        </a:solidFill>
        <a:ln w="25400">
          <a:noFill/>
        </a:ln>
      </c:spPr>
    </c:plotArea>
    <c:legend>
      <c:legendPos val="b"/>
      <c:layout/>
      <c:overlay val="0"/>
    </c:legend>
    <c:plotVisOnly val="1"/>
    <c:dispBlanksAs val="gap"/>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9999FF"/>
            </a:solidFill>
            <a:ln w="12700">
              <a:solidFill>
                <a:srgbClr val="333333"/>
              </a:solidFill>
              <a:prstDash val="solid"/>
            </a:ln>
          </c:spPr>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dPt>
            <c:idx val="4"/>
            <c:bubble3D val="0"/>
            <c:spPr>
              <a:solidFill>
                <a:srgbClr val="660066"/>
              </a:solidFill>
              <a:ln w="12700">
                <a:solidFill>
                  <a:srgbClr val="333333"/>
                </a:solidFill>
                <a:prstDash val="solid"/>
              </a:ln>
            </c:spPr>
          </c:dPt>
          <c:cat>
            <c:strRef>
              <c:f>'Question 9'!$A$4:$A$8</c:f>
              <c:strCache>
                <c:ptCount val="5"/>
                <c:pt idx="0">
                  <c:v>Stronly agree</c:v>
                </c:pt>
                <c:pt idx="1">
                  <c:v>Agree</c:v>
                </c:pt>
                <c:pt idx="2">
                  <c:v>Disagree</c:v>
                </c:pt>
                <c:pt idx="3">
                  <c:v>Strongli Disagree</c:v>
                </c:pt>
                <c:pt idx="4">
                  <c:v>Have no Idea</c:v>
                </c:pt>
              </c:strCache>
            </c:strRef>
          </c:cat>
          <c:val>
            <c:numRef>
              <c:f>'Question 9'!$C$4:$C$8</c:f>
              <c:numCache>
                <c:formatCode>0.0%</c:formatCode>
                <c:ptCount val="5"/>
                <c:pt idx="0">
                  <c:v>0.56100000000000005</c:v>
                </c:pt>
                <c:pt idx="1">
                  <c:v>0.41900000000000004</c:v>
                </c:pt>
                <c:pt idx="2">
                  <c:v>2.0000000000000005E-3</c:v>
                </c:pt>
                <c:pt idx="3">
                  <c:v>1.1000000000000003E-2</c:v>
                </c:pt>
                <c:pt idx="4">
                  <c:v>7.0000000000000001E-3</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manualLayout>
          <c:xMode val="edge"/>
          <c:yMode val="edge"/>
          <c:x val="0.61297907761529813"/>
          <c:y val="6.1521823660931271E-2"/>
          <c:w val="0.36416377952755907"/>
          <c:h val="0.86461067366579192"/>
        </c:manualLayout>
      </c:layout>
      <c:overlay val="0"/>
      <c:spPr>
        <a:solidFill>
          <a:srgbClr val="FFFFFF"/>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9999FF"/>
            </a:solidFill>
            <a:ln w="12700">
              <a:solidFill>
                <a:srgbClr val="333333"/>
              </a:solidFill>
              <a:prstDash val="solid"/>
            </a:ln>
          </c:spPr>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cat>
            <c:strRef>
              <c:f>'Question 10'!$A$4:$A$7</c:f>
              <c:strCache>
                <c:ptCount val="4"/>
                <c:pt idx="0">
                  <c:v>Yes</c:v>
                </c:pt>
                <c:pt idx="1">
                  <c:v>No</c:v>
                </c:pt>
                <c:pt idx="2">
                  <c:v>Often</c:v>
                </c:pt>
                <c:pt idx="3">
                  <c:v>Rerely</c:v>
                </c:pt>
              </c:strCache>
            </c:strRef>
          </c:cat>
          <c:val>
            <c:numRef>
              <c:f>'Question 10'!$C$4:$C$7</c:f>
              <c:numCache>
                <c:formatCode>0.0%</c:formatCode>
                <c:ptCount val="4"/>
                <c:pt idx="0">
                  <c:v>0.43500000000000005</c:v>
                </c:pt>
                <c:pt idx="1">
                  <c:v>0.32200000000000006</c:v>
                </c:pt>
                <c:pt idx="2">
                  <c:v>8.7000000000000022E-2</c:v>
                </c:pt>
                <c:pt idx="3">
                  <c:v>0.15600000000000003</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manualLayout>
          <c:xMode val="edge"/>
          <c:yMode val="edge"/>
          <c:x val="0.72374710951499333"/>
          <c:y val="0.18965778316172016"/>
          <c:w val="0.25359000096659301"/>
          <c:h val="0.53094084393296992"/>
        </c:manualLayout>
      </c:layout>
      <c:overlay val="0"/>
      <c:spPr>
        <a:solidFill>
          <a:srgbClr val="FFFFFF"/>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9999FF"/>
            </a:solidFill>
            <a:ln w="12700">
              <a:solidFill>
                <a:srgbClr val="333333"/>
              </a:solidFill>
              <a:prstDash val="solid"/>
            </a:ln>
          </c:spPr>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cat>
            <c:strRef>
              <c:f>'Question 11'!$A$4:$A$7</c:f>
              <c:strCache>
                <c:ptCount val="4"/>
                <c:pt idx="0">
                  <c:v>Yes</c:v>
                </c:pt>
                <c:pt idx="1">
                  <c:v>No</c:v>
                </c:pt>
                <c:pt idx="2">
                  <c:v>Often</c:v>
                </c:pt>
                <c:pt idx="3">
                  <c:v>Rerely</c:v>
                </c:pt>
              </c:strCache>
            </c:strRef>
          </c:cat>
          <c:val>
            <c:numRef>
              <c:f>'Question 11'!$C$4:$C$7</c:f>
              <c:numCache>
                <c:formatCode>0.0%</c:formatCode>
                <c:ptCount val="4"/>
                <c:pt idx="0">
                  <c:v>0.79299999999999993</c:v>
                </c:pt>
                <c:pt idx="1">
                  <c:v>2.0000000000000005E-3</c:v>
                </c:pt>
                <c:pt idx="2">
                  <c:v>0.2</c:v>
                </c:pt>
                <c:pt idx="3">
                  <c:v>5.000000000000001E-3</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manualLayout>
          <c:xMode val="edge"/>
          <c:yMode val="edge"/>
          <c:x val="0.73535010709868165"/>
          <c:y val="0.26561635982841791"/>
          <c:w val="0.24166138715419194"/>
          <c:h val="0.55210006686952218"/>
        </c:manualLayout>
      </c:layout>
      <c:overlay val="0"/>
      <c:spPr>
        <a:solidFill>
          <a:srgbClr val="FFFFFF"/>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9999FF"/>
            </a:solidFill>
            <a:ln w="12700">
              <a:solidFill>
                <a:srgbClr val="333333"/>
              </a:solidFill>
              <a:prstDash val="solid"/>
            </a:ln>
          </c:spPr>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cat>
            <c:strRef>
              <c:f>'Question 12'!$A$4:$A$7</c:f>
              <c:strCache>
                <c:ptCount val="4"/>
                <c:pt idx="0">
                  <c:v>Yes</c:v>
                </c:pt>
                <c:pt idx="1">
                  <c:v>No</c:v>
                </c:pt>
                <c:pt idx="2">
                  <c:v>Often</c:v>
                </c:pt>
                <c:pt idx="3">
                  <c:v>Rerely</c:v>
                </c:pt>
              </c:strCache>
            </c:strRef>
          </c:cat>
          <c:val>
            <c:numRef>
              <c:f>'Question 12'!$C$4:$C$7</c:f>
              <c:numCache>
                <c:formatCode>0.0%</c:formatCode>
                <c:ptCount val="4"/>
                <c:pt idx="0">
                  <c:v>0.502</c:v>
                </c:pt>
                <c:pt idx="1">
                  <c:v>0.15700000000000003</c:v>
                </c:pt>
                <c:pt idx="2">
                  <c:v>0.13400000000000001</c:v>
                </c:pt>
                <c:pt idx="3">
                  <c:v>0.20700000000000002</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manualLayout>
          <c:xMode val="edge"/>
          <c:yMode val="edge"/>
          <c:x val="0.73510362928771833"/>
          <c:y val="0.2610181539807524"/>
          <c:w val="0.24190786496515521"/>
          <c:h val="0.4918525809273841"/>
        </c:manualLayout>
      </c:layout>
      <c:overlay val="0"/>
      <c:spPr>
        <a:solidFill>
          <a:srgbClr val="FFFFFF"/>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9999FF"/>
            </a:solidFill>
            <a:ln w="12700">
              <a:solidFill>
                <a:srgbClr val="333333"/>
              </a:solidFill>
              <a:prstDash val="solid"/>
            </a:ln>
          </c:spPr>
          <c:invertIfNegative val="0"/>
          <c:cat>
            <c:strRef>
              <c:f>Sheet3!$A$4:$B$7</c:f>
              <c:strCache>
                <c:ptCount val="4"/>
                <c:pt idx="0">
                  <c:v>Wi-Fi Connection issues</c:v>
                </c:pt>
                <c:pt idx="1">
                  <c:v>Software issues</c:v>
                </c:pt>
                <c:pt idx="2">
                  <c:v>Battery Charging</c:v>
                </c:pt>
                <c:pt idx="3">
                  <c:v>Other</c:v>
                </c:pt>
              </c:strCache>
            </c:strRef>
          </c:cat>
          <c:val>
            <c:numRef>
              <c:f>Sheet3!$C$4:$C$7</c:f>
              <c:numCache>
                <c:formatCode>0.0%</c:formatCode>
                <c:ptCount val="4"/>
                <c:pt idx="0">
                  <c:v>0.72099999999999997</c:v>
                </c:pt>
                <c:pt idx="1">
                  <c:v>7.4866310160427801E-2</c:v>
                </c:pt>
                <c:pt idx="2">
                  <c:v>0.28163992869875221</c:v>
                </c:pt>
                <c:pt idx="3">
                  <c:v>1.72311348781937E-2</c:v>
                </c:pt>
              </c:numCache>
            </c:numRef>
          </c:val>
        </c:ser>
        <c:dLbls>
          <c:showLegendKey val="0"/>
          <c:showVal val="1"/>
          <c:showCatName val="0"/>
          <c:showSerName val="0"/>
          <c:showPercent val="0"/>
          <c:showBubbleSize val="0"/>
        </c:dLbls>
        <c:gapWidth val="75"/>
        <c:axId val="181377664"/>
        <c:axId val="181387648"/>
      </c:barChart>
      <c:catAx>
        <c:axId val="181377664"/>
        <c:scaling>
          <c:orientation val="minMax"/>
        </c:scaling>
        <c:delete val="0"/>
        <c:axPos val="b"/>
        <c:numFmt formatCode="General" sourceLinked="1"/>
        <c:majorTickMark val="none"/>
        <c:minorTickMark val="none"/>
        <c:tickLblPos val="nextTo"/>
        <c:spPr>
          <a:ln w="3175">
            <a:solidFill>
              <a:srgbClr val="333333"/>
            </a:solidFill>
            <a:prstDash val="solid"/>
          </a:ln>
        </c:spPr>
        <c:txPr>
          <a:bodyPr rot="-5400000" vert="horz"/>
          <a:lstStyle/>
          <a:p>
            <a:pPr>
              <a:defRPr sz="1000" b="0" i="0" u="none" strike="noStrike" baseline="0">
                <a:solidFill>
                  <a:srgbClr val="333333"/>
                </a:solidFill>
                <a:latin typeface="Microsoft Sans Serif"/>
                <a:ea typeface="Microsoft Sans Serif"/>
                <a:cs typeface="Microsoft Sans Serif"/>
              </a:defRPr>
            </a:pPr>
            <a:endParaRPr lang="ru-RU"/>
          </a:p>
        </c:txPr>
        <c:crossAx val="181387648"/>
        <c:crosses val="autoZero"/>
        <c:auto val="1"/>
        <c:lblAlgn val="ctr"/>
        <c:lblOffset val="100"/>
        <c:tickLblSkip val="1"/>
        <c:tickMarkSkip val="1"/>
        <c:noMultiLvlLbl val="0"/>
      </c:catAx>
      <c:valAx>
        <c:axId val="181387648"/>
        <c:scaling>
          <c:orientation val="minMax"/>
        </c:scaling>
        <c:delete val="0"/>
        <c:axPos val="l"/>
        <c:numFmt formatCode="0.0%" sourceLinked="1"/>
        <c:majorTickMark val="none"/>
        <c:minorTickMark val="none"/>
        <c:tickLblPos val="nextTo"/>
        <c:txPr>
          <a:bodyPr rot="0" vert="horz"/>
          <a:lstStyle/>
          <a:p>
            <a:pPr>
              <a:defRPr sz="1000" b="0" i="0" u="none" strike="noStrike" baseline="0">
                <a:solidFill>
                  <a:srgbClr val="333333"/>
                </a:solidFill>
                <a:latin typeface="Microsoft Sans Serif"/>
                <a:ea typeface="Microsoft Sans Serif"/>
                <a:cs typeface="Microsoft Sans Serif"/>
              </a:defRPr>
            </a:pPr>
            <a:endParaRPr lang="ru-RU"/>
          </a:p>
        </c:txPr>
        <c:crossAx val="181377664"/>
        <c:crossesAt val="1"/>
        <c:crossBetween val="between"/>
      </c:valAx>
      <c:spPr>
        <a:solidFill>
          <a:srgbClr val="EEEEEE"/>
        </a:solidFill>
        <a:ln w="25400">
          <a:noFill/>
        </a:ln>
      </c:spPr>
    </c:plotArea>
    <c:legend>
      <c:legendPos val="b"/>
      <c:layout/>
      <c:overlay val="0"/>
    </c:legend>
    <c:plotVisOnly val="1"/>
    <c:dispBlanksAs val="gap"/>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w="12700">
              <a:solidFill>
                <a:srgbClr val="333333"/>
              </a:solidFill>
              <a:prstDash val="solid"/>
            </a:ln>
          </c:spPr>
          <c:dPt>
            <c:idx val="0"/>
            <c:bubble3D val="0"/>
            <c:spPr>
              <a:solidFill>
                <a:srgbClr val="9999FF"/>
              </a:solidFill>
              <a:ln w="12700">
                <a:solidFill>
                  <a:srgbClr val="333333"/>
                </a:solidFill>
                <a:prstDash val="solid"/>
              </a:ln>
            </c:spPr>
          </c:dPt>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cat>
            <c:strRef>
              <c:f>'Question 10'!$A$4:$A$7</c:f>
              <c:strCache>
                <c:ptCount val="4"/>
                <c:pt idx="0">
                  <c:v>full</c:v>
                </c:pt>
                <c:pt idx="1">
                  <c:v>partial</c:v>
                </c:pt>
                <c:pt idx="2">
                  <c:v>inadequate</c:v>
                </c:pt>
                <c:pt idx="3">
                  <c:v>not involved</c:v>
                </c:pt>
              </c:strCache>
            </c:strRef>
          </c:cat>
          <c:val>
            <c:numRef>
              <c:f>'Question 10'!$C$4:$C$7</c:f>
              <c:numCache>
                <c:formatCode>0.0%</c:formatCode>
                <c:ptCount val="4"/>
                <c:pt idx="0">
                  <c:v>0.28999999999999998</c:v>
                </c:pt>
                <c:pt idx="1">
                  <c:v>0.56999999999999995</c:v>
                </c:pt>
                <c:pt idx="2">
                  <c:v>0.1</c:v>
                </c:pt>
                <c:pt idx="3">
                  <c:v>0.04</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manualLayout>
          <c:xMode val="edge"/>
          <c:yMode val="edge"/>
          <c:x val="0.77383402595508899"/>
          <c:y val="0.31449485223015855"/>
          <c:w val="0.21227708515602217"/>
          <c:h val="0.3132184328352145"/>
        </c:manualLayout>
      </c:layout>
      <c:overlay val="0"/>
      <c:spPr>
        <a:solidFill>
          <a:srgbClr val="FFFFFF"/>
        </a:solidFill>
        <a:ln w="3175">
          <a:solidFill>
            <a:srgbClr val="333333"/>
          </a:solidFill>
          <a:prstDash val="solid"/>
        </a:ln>
      </c:spPr>
      <c:txPr>
        <a:bodyPr/>
        <a:lstStyle/>
        <a:p>
          <a:pPr>
            <a:defRPr sz="845" b="0" i="0" u="none" strike="noStrike" baseline="0">
              <a:solidFill>
                <a:srgbClr val="333333"/>
              </a:solidFill>
              <a:latin typeface="Microsoft Sans Serif"/>
              <a:ea typeface="Microsoft Sans Serif"/>
              <a:cs typeface="Microsoft Sans Serif"/>
            </a:defRPr>
          </a:pPr>
          <a:endParaRPr lang="ru-RU"/>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w="12700">
              <a:solidFill>
                <a:srgbClr val="333333"/>
              </a:solidFill>
              <a:prstDash val="solid"/>
            </a:ln>
          </c:spPr>
          <c:dPt>
            <c:idx val="0"/>
            <c:bubble3D val="0"/>
            <c:spPr>
              <a:solidFill>
                <a:srgbClr val="9999FF"/>
              </a:solidFill>
              <a:ln w="12700">
                <a:solidFill>
                  <a:srgbClr val="333333"/>
                </a:solidFill>
                <a:prstDash val="solid"/>
              </a:ln>
            </c:spPr>
          </c:dPt>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cat>
            <c:strRef>
              <c:f>'Question 11'!$A$4:$A$7</c:f>
              <c:strCache>
                <c:ptCount val="4"/>
                <c:pt idx="0">
                  <c:v>full</c:v>
                </c:pt>
                <c:pt idx="1">
                  <c:v>partial</c:v>
                </c:pt>
                <c:pt idx="2">
                  <c:v>inadequate</c:v>
                </c:pt>
                <c:pt idx="3">
                  <c:v>other</c:v>
                </c:pt>
              </c:strCache>
            </c:strRef>
          </c:cat>
          <c:val>
            <c:numRef>
              <c:f>'Question 11'!$C$4:$C$7</c:f>
              <c:numCache>
                <c:formatCode>0.0%</c:formatCode>
                <c:ptCount val="4"/>
                <c:pt idx="0">
                  <c:v>0.86599999999999999</c:v>
                </c:pt>
                <c:pt idx="1">
                  <c:v>0.113</c:v>
                </c:pt>
                <c:pt idx="2">
                  <c:v>0.01</c:v>
                </c:pt>
                <c:pt idx="3">
                  <c:v>1.0999999999999999E-2</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overlay val="0"/>
      <c:spPr>
        <a:solidFill>
          <a:srgbClr val="FFFFFF"/>
        </a:solidFill>
        <a:ln w="3175">
          <a:solidFill>
            <a:srgbClr val="333333"/>
          </a:solidFill>
          <a:prstDash val="solid"/>
        </a:ln>
      </c:spPr>
      <c:txPr>
        <a:bodyPr/>
        <a:lstStyle/>
        <a:p>
          <a:pPr>
            <a:defRPr sz="845" b="0" i="0" u="none" strike="noStrike" baseline="0">
              <a:solidFill>
                <a:srgbClr val="333333"/>
              </a:solidFill>
              <a:latin typeface="Microsoft Sans Serif"/>
              <a:ea typeface="Microsoft Sans Serif"/>
              <a:cs typeface="Microsoft Sans Serif"/>
            </a:defRPr>
          </a:pPr>
          <a:endParaRPr lang="ru-RU"/>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invertIfNegative val="0"/>
          <c:cat>
            <c:strRef>
              <c:f>Sheet2!$A$3:$A$8</c:f>
              <c:strCache>
                <c:ptCount val="6"/>
                <c:pt idx="0">
                  <c:v>Recommendations</c:v>
                </c:pt>
                <c:pt idx="1">
                  <c:v>Adapted curriculum projects</c:v>
                </c:pt>
                <c:pt idx="2">
                  <c:v>Additional trainings</c:v>
                </c:pt>
                <c:pt idx="3">
                  <c:v>Newses</c:v>
                </c:pt>
                <c:pt idx="4">
                  <c:v>Teacher portal</c:v>
                </c:pt>
                <c:pt idx="5">
                  <c:v>others</c:v>
                </c:pt>
              </c:strCache>
            </c:strRef>
          </c:cat>
          <c:val>
            <c:numRef>
              <c:f>Sheet2!$C$3:$C$8</c:f>
              <c:numCache>
                <c:formatCode>0.00%</c:formatCode>
                <c:ptCount val="6"/>
                <c:pt idx="0">
                  <c:v>0.61799999999999999</c:v>
                </c:pt>
                <c:pt idx="1">
                  <c:v>0.8</c:v>
                </c:pt>
                <c:pt idx="2">
                  <c:v>0.43</c:v>
                </c:pt>
                <c:pt idx="3">
                  <c:v>0.03</c:v>
                </c:pt>
                <c:pt idx="4">
                  <c:v>0.75</c:v>
                </c:pt>
                <c:pt idx="5">
                  <c:v>8.0000000000000002E-3</c:v>
                </c:pt>
              </c:numCache>
            </c:numRef>
          </c:val>
        </c:ser>
        <c:dLbls>
          <c:showLegendKey val="0"/>
          <c:showVal val="1"/>
          <c:showCatName val="0"/>
          <c:showSerName val="0"/>
          <c:showPercent val="0"/>
          <c:showBubbleSize val="0"/>
        </c:dLbls>
        <c:gapWidth val="75"/>
        <c:axId val="181749248"/>
        <c:axId val="181750784"/>
      </c:barChart>
      <c:catAx>
        <c:axId val="181749248"/>
        <c:scaling>
          <c:orientation val="minMax"/>
        </c:scaling>
        <c:delete val="0"/>
        <c:axPos val="b"/>
        <c:numFmt formatCode="General" sourceLinked="1"/>
        <c:majorTickMark val="none"/>
        <c:minorTickMark val="none"/>
        <c:tickLblPos val="nextTo"/>
        <c:spPr>
          <a:ln w="3175">
            <a:solidFill>
              <a:srgbClr val="333333"/>
            </a:solidFill>
            <a:prstDash val="solid"/>
          </a:ln>
        </c:spPr>
        <c:txPr>
          <a:bodyPr rot="-5400000" vert="horz"/>
          <a:lstStyle/>
          <a:p>
            <a:pPr>
              <a:defRPr sz="1000" b="0" i="0" u="none" strike="noStrike" baseline="0">
                <a:solidFill>
                  <a:srgbClr val="333333"/>
                </a:solidFill>
                <a:latin typeface="Microsoft Sans Serif"/>
                <a:ea typeface="Microsoft Sans Serif"/>
                <a:cs typeface="Microsoft Sans Serif"/>
              </a:defRPr>
            </a:pPr>
            <a:endParaRPr lang="ru-RU"/>
          </a:p>
        </c:txPr>
        <c:crossAx val="181750784"/>
        <c:crosses val="autoZero"/>
        <c:auto val="1"/>
        <c:lblAlgn val="ctr"/>
        <c:lblOffset val="100"/>
        <c:tickLblSkip val="1"/>
        <c:tickMarkSkip val="1"/>
        <c:noMultiLvlLbl val="0"/>
      </c:catAx>
      <c:valAx>
        <c:axId val="181750784"/>
        <c:scaling>
          <c:orientation val="minMax"/>
        </c:scaling>
        <c:delete val="0"/>
        <c:axPos val="l"/>
        <c:numFmt formatCode="0.00%" sourceLinked="1"/>
        <c:majorTickMark val="none"/>
        <c:minorTickMark val="none"/>
        <c:tickLblPos val="nextTo"/>
        <c:spPr>
          <a:ln w="3175">
            <a:solidFill>
              <a:srgbClr val="333333"/>
            </a:solidFill>
            <a:prstDash val="solid"/>
          </a:ln>
        </c:spPr>
        <c:txPr>
          <a:bodyPr rot="0" vert="horz"/>
          <a:lstStyle/>
          <a:p>
            <a:pPr>
              <a:defRPr sz="1000" b="0" i="0" u="none" strike="noStrike" baseline="0">
                <a:solidFill>
                  <a:srgbClr val="333333"/>
                </a:solidFill>
                <a:latin typeface="Microsoft Sans Serif"/>
                <a:ea typeface="Microsoft Sans Serif"/>
                <a:cs typeface="Microsoft Sans Serif"/>
              </a:defRPr>
            </a:pPr>
            <a:endParaRPr lang="ru-RU"/>
          </a:p>
        </c:txPr>
        <c:crossAx val="181749248"/>
        <c:crossesAt val="1"/>
        <c:crossBetween val="between"/>
      </c:valAx>
      <c:spPr>
        <a:solidFill>
          <a:srgbClr val="EEEEEE"/>
        </a:solidFill>
        <a:ln w="25400">
          <a:noFill/>
        </a:ln>
      </c:spPr>
    </c:plotArea>
    <c:legend>
      <c:legendPos val="b"/>
      <c:layout/>
      <c:overlay val="0"/>
    </c:legend>
    <c:plotVisOnly val="1"/>
    <c:dispBlanksAs val="gap"/>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9999FF"/>
            </a:solidFill>
            <a:ln w="12700">
              <a:solidFill>
                <a:srgbClr val="333333"/>
              </a:solidFill>
              <a:prstDash val="solid"/>
            </a:ln>
          </c:spPr>
          <c:dPt>
            <c:idx val="0"/>
            <c:bubble3D val="0"/>
          </c:dPt>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dPt>
            <c:idx val="4"/>
            <c:bubble3D val="0"/>
            <c:spPr>
              <a:solidFill>
                <a:srgbClr val="660066"/>
              </a:solidFill>
              <a:ln w="12700">
                <a:solidFill>
                  <a:srgbClr val="333333"/>
                </a:solidFill>
                <a:prstDash val="solid"/>
              </a:ln>
            </c:spPr>
          </c:dPt>
          <c:cat>
            <c:strRef>
              <c:f>'[SurveySummary_10032011.xls]Question 1'!$A$4:$A$8</c:f>
              <c:strCache>
                <c:ptCount val="5"/>
                <c:pt idx="0">
                  <c:v>Strongly Agree</c:v>
                </c:pt>
                <c:pt idx="1">
                  <c:v>Agree</c:v>
                </c:pt>
                <c:pt idx="2">
                  <c:v>No Opinion</c:v>
                </c:pt>
                <c:pt idx="3">
                  <c:v>Disagree</c:v>
                </c:pt>
                <c:pt idx="4">
                  <c:v>Strongly Disagree</c:v>
                </c:pt>
              </c:strCache>
            </c:strRef>
          </c:cat>
          <c:val>
            <c:numRef>
              <c:f>'[SurveySummary_10032011.xls]Question 1'!$C$4:$C$8</c:f>
              <c:numCache>
                <c:formatCode>0.0%</c:formatCode>
                <c:ptCount val="5"/>
                <c:pt idx="0">
                  <c:v>0.54778554778554778</c:v>
                </c:pt>
                <c:pt idx="1">
                  <c:v>0.4358974358974359</c:v>
                </c:pt>
                <c:pt idx="2">
                  <c:v>0</c:v>
                </c:pt>
                <c:pt idx="3">
                  <c:v>1.1655011655011656E-2</c:v>
                </c:pt>
                <c:pt idx="4">
                  <c:v>4.662004662004662E-3</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overlay val="0"/>
      <c:spPr>
        <a:solidFill>
          <a:srgbClr val="FFFFFF"/>
        </a:solidFill>
        <a:ln w="3175">
          <a:solidFill>
            <a:srgbClr val="333333"/>
          </a:solidFill>
          <a:prstDash val="solid"/>
        </a:ln>
      </c:spPr>
      <c:txPr>
        <a:bodyPr/>
        <a:lstStyle/>
        <a:p>
          <a:pPr>
            <a:defRPr sz="900" b="0" i="0" u="none" strike="noStrike" baseline="0">
              <a:solidFill>
                <a:srgbClr val="333333"/>
              </a:solidFill>
              <a:latin typeface="Verdana" pitchFamily="34" charset="0"/>
              <a:ea typeface="Verdana" pitchFamily="34" charset="0"/>
              <a:cs typeface="Verdana" pitchFamily="34" charset="0"/>
            </a:defRPr>
          </a:pPr>
          <a:endParaRPr lang="ru-RU"/>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9999FF"/>
            </a:solidFill>
            <a:ln w="12700">
              <a:solidFill>
                <a:srgbClr val="333333"/>
              </a:solidFill>
              <a:prstDash val="solid"/>
            </a:ln>
          </c:spPr>
          <c:dPt>
            <c:idx val="0"/>
            <c:bubble3D val="0"/>
          </c:dPt>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dPt>
            <c:idx val="4"/>
            <c:bubble3D val="0"/>
            <c:spPr>
              <a:solidFill>
                <a:srgbClr val="660066"/>
              </a:solidFill>
              <a:ln w="12700">
                <a:solidFill>
                  <a:srgbClr val="333333"/>
                </a:solidFill>
                <a:prstDash val="solid"/>
              </a:ln>
            </c:spPr>
          </c:dPt>
          <c:cat>
            <c:strRef>
              <c:f>'[SurveySummary_10032011.xls]Question 2'!$A$4:$A$8</c:f>
              <c:strCache>
                <c:ptCount val="5"/>
                <c:pt idx="0">
                  <c:v>Strongly Agree</c:v>
                </c:pt>
                <c:pt idx="1">
                  <c:v>Agree</c:v>
                </c:pt>
                <c:pt idx="2">
                  <c:v>No Opinion</c:v>
                </c:pt>
                <c:pt idx="3">
                  <c:v>Disagree</c:v>
                </c:pt>
                <c:pt idx="4">
                  <c:v>Strongly Disagree</c:v>
                </c:pt>
              </c:strCache>
            </c:strRef>
          </c:cat>
          <c:val>
            <c:numRef>
              <c:f>'[SurveySummary_10032011.xls]Question 2'!$C$4:$C$8</c:f>
              <c:numCache>
                <c:formatCode>0.0%</c:formatCode>
                <c:ptCount val="5"/>
                <c:pt idx="0">
                  <c:v>0.41686182669789229</c:v>
                </c:pt>
                <c:pt idx="1">
                  <c:v>0.34894613583138173</c:v>
                </c:pt>
                <c:pt idx="2">
                  <c:v>1.1709601873536301E-2</c:v>
                </c:pt>
                <c:pt idx="3">
                  <c:v>0.15690866510538642</c:v>
                </c:pt>
                <c:pt idx="4">
                  <c:v>6.5573770491803282E-2</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overlay val="0"/>
      <c:spPr>
        <a:solidFill>
          <a:srgbClr val="FFFFFF"/>
        </a:solidFill>
        <a:ln w="3175">
          <a:solidFill>
            <a:srgbClr val="333333"/>
          </a:solidFill>
          <a:prstDash val="solid"/>
        </a:ln>
      </c:spPr>
      <c:txPr>
        <a:bodyPr/>
        <a:lstStyle/>
        <a:p>
          <a:pPr>
            <a:defRPr sz="900" b="0" i="0" u="none" strike="noStrike" baseline="0">
              <a:solidFill>
                <a:srgbClr val="333333"/>
              </a:solidFill>
              <a:latin typeface="Verdana" pitchFamily="34" charset="0"/>
              <a:ea typeface="Verdana" pitchFamily="34" charset="0"/>
              <a:cs typeface="Verdana" pitchFamily="34" charset="0"/>
            </a:defRPr>
          </a:pPr>
          <a:endParaRPr lang="ru-RU"/>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9999FF"/>
            </a:solidFill>
            <a:ln w="12700">
              <a:solidFill>
                <a:srgbClr val="333333"/>
              </a:solidFill>
              <a:prstDash val="solid"/>
            </a:ln>
          </c:spPr>
          <c:dPt>
            <c:idx val="0"/>
            <c:bubble3D val="0"/>
          </c:dPt>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dPt>
            <c:idx val="4"/>
            <c:bubble3D val="0"/>
            <c:spPr>
              <a:solidFill>
                <a:srgbClr val="660066"/>
              </a:solidFill>
              <a:ln w="12700">
                <a:solidFill>
                  <a:srgbClr val="333333"/>
                </a:solidFill>
                <a:prstDash val="solid"/>
              </a:ln>
            </c:spPr>
          </c:dPt>
          <c:cat>
            <c:strRef>
              <c:f>'[SurveySummary_10032011.xls]Question 3'!$A$4:$A$8</c:f>
              <c:strCache>
                <c:ptCount val="5"/>
                <c:pt idx="0">
                  <c:v>Strongly Agree</c:v>
                </c:pt>
                <c:pt idx="1">
                  <c:v>Agree</c:v>
                </c:pt>
                <c:pt idx="2">
                  <c:v>No Opinion</c:v>
                </c:pt>
                <c:pt idx="3">
                  <c:v>Disagree</c:v>
                </c:pt>
                <c:pt idx="4">
                  <c:v>Strongly Disagree</c:v>
                </c:pt>
              </c:strCache>
            </c:strRef>
          </c:cat>
          <c:val>
            <c:numRef>
              <c:f>'[SurveySummary_10032011.xls]Question 3'!$C$4:$C$8</c:f>
              <c:numCache>
                <c:formatCode>0.0%</c:formatCode>
                <c:ptCount val="5"/>
                <c:pt idx="0">
                  <c:v>0.41435185185185186</c:v>
                </c:pt>
                <c:pt idx="1">
                  <c:v>0.52083333333333337</c:v>
                </c:pt>
                <c:pt idx="2">
                  <c:v>2.0833333333333332E-2</c:v>
                </c:pt>
                <c:pt idx="3">
                  <c:v>3.0092592592592591E-2</c:v>
                </c:pt>
                <c:pt idx="4">
                  <c:v>1.3888888888888888E-2</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overlay val="0"/>
      <c:spPr>
        <a:solidFill>
          <a:srgbClr val="FFFFFF"/>
        </a:solidFill>
        <a:ln w="3175">
          <a:solidFill>
            <a:srgbClr val="333333"/>
          </a:solidFill>
          <a:prstDash val="solid"/>
        </a:ln>
      </c:spPr>
      <c:txPr>
        <a:bodyPr/>
        <a:lstStyle/>
        <a:p>
          <a:pPr>
            <a:defRPr sz="900" b="0" i="0" u="none" strike="noStrike" baseline="0">
              <a:solidFill>
                <a:srgbClr val="333333"/>
              </a:solidFill>
              <a:latin typeface="Verdana" pitchFamily="34" charset="0"/>
              <a:ea typeface="Verdana" pitchFamily="34" charset="0"/>
              <a:cs typeface="Verdana" pitchFamily="34" charset="0"/>
            </a:defRPr>
          </a:pPr>
          <a:endParaRPr lang="ru-RU"/>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9999FF"/>
            </a:solidFill>
            <a:ln w="12700">
              <a:solidFill>
                <a:srgbClr val="333333"/>
              </a:solidFill>
              <a:prstDash val="solid"/>
            </a:ln>
          </c:spPr>
          <c:dPt>
            <c:idx val="0"/>
            <c:bubble3D val="0"/>
          </c:dPt>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dPt>
            <c:idx val="4"/>
            <c:bubble3D val="0"/>
            <c:spPr>
              <a:solidFill>
                <a:srgbClr val="660066"/>
              </a:solidFill>
              <a:ln w="12700">
                <a:solidFill>
                  <a:srgbClr val="333333"/>
                </a:solidFill>
                <a:prstDash val="solid"/>
              </a:ln>
            </c:spPr>
          </c:dPt>
          <c:cat>
            <c:strRef>
              <c:f>'[SurveySummary_10032011.xls]Question 4'!$A$4:$A$8</c:f>
              <c:strCache>
                <c:ptCount val="5"/>
                <c:pt idx="0">
                  <c:v>Strongly Agree</c:v>
                </c:pt>
                <c:pt idx="1">
                  <c:v>Agree</c:v>
                </c:pt>
                <c:pt idx="2">
                  <c:v>No Opinion</c:v>
                </c:pt>
                <c:pt idx="3">
                  <c:v>Disagree</c:v>
                </c:pt>
                <c:pt idx="4">
                  <c:v>Strongly Disagree</c:v>
                </c:pt>
              </c:strCache>
            </c:strRef>
          </c:cat>
          <c:val>
            <c:numRef>
              <c:f>'[SurveySummary_10032011.xls]Question 4'!$C$4:$C$8</c:f>
              <c:numCache>
                <c:formatCode>0.0%</c:formatCode>
                <c:ptCount val="5"/>
                <c:pt idx="0">
                  <c:v>0.45862884160756501</c:v>
                </c:pt>
                <c:pt idx="1">
                  <c:v>0.44680851063829785</c:v>
                </c:pt>
                <c:pt idx="2">
                  <c:v>7.0921985815602835E-3</c:v>
                </c:pt>
                <c:pt idx="3">
                  <c:v>7.5650118203309691E-2</c:v>
                </c:pt>
                <c:pt idx="4">
                  <c:v>1.1820330969267139E-2</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overlay val="0"/>
      <c:spPr>
        <a:solidFill>
          <a:srgbClr val="FFFFFF"/>
        </a:solidFill>
        <a:ln w="3175">
          <a:solidFill>
            <a:srgbClr val="333333"/>
          </a:solidFill>
          <a:prstDash val="solid"/>
        </a:ln>
      </c:spPr>
      <c:txPr>
        <a:bodyPr/>
        <a:lstStyle/>
        <a:p>
          <a:pPr>
            <a:defRPr sz="900" b="0" i="0" u="none" strike="noStrike" baseline="0">
              <a:solidFill>
                <a:srgbClr val="333333"/>
              </a:solidFill>
              <a:latin typeface="Verdana" pitchFamily="34" charset="0"/>
              <a:ea typeface="Verdana" pitchFamily="34" charset="0"/>
              <a:cs typeface="Verdana" pitchFamily="34" charset="0"/>
            </a:defRPr>
          </a:pPr>
          <a:endParaRPr lang="ru-RU"/>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9999FF"/>
            </a:solidFill>
            <a:ln w="12700">
              <a:solidFill>
                <a:srgbClr val="333333"/>
              </a:solidFill>
              <a:prstDash val="solid"/>
            </a:ln>
          </c:spPr>
          <c:dPt>
            <c:idx val="0"/>
            <c:bubble3D val="0"/>
          </c:dPt>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dPt>
            <c:idx val="4"/>
            <c:bubble3D val="0"/>
            <c:spPr>
              <a:solidFill>
                <a:srgbClr val="660066"/>
              </a:solidFill>
              <a:ln w="12700">
                <a:solidFill>
                  <a:srgbClr val="333333"/>
                </a:solidFill>
                <a:prstDash val="solid"/>
              </a:ln>
            </c:spPr>
          </c:dPt>
          <c:cat>
            <c:strRef>
              <c:f>'[SurveySummary_10032011.xls]Question 5'!$A$4:$A$8</c:f>
              <c:strCache>
                <c:ptCount val="5"/>
                <c:pt idx="0">
                  <c:v>Strongly Agree</c:v>
                </c:pt>
                <c:pt idx="1">
                  <c:v>Agree</c:v>
                </c:pt>
                <c:pt idx="2">
                  <c:v>No Opinion</c:v>
                </c:pt>
                <c:pt idx="3">
                  <c:v>Disagree</c:v>
                </c:pt>
                <c:pt idx="4">
                  <c:v>Strongly Disagree</c:v>
                </c:pt>
              </c:strCache>
            </c:strRef>
          </c:cat>
          <c:val>
            <c:numRef>
              <c:f>'[SurveySummary_10032011.xls]Question 5'!$C$4:$C$8</c:f>
              <c:numCache>
                <c:formatCode>0.0%</c:formatCode>
                <c:ptCount val="5"/>
                <c:pt idx="0">
                  <c:v>0.56769596199524941</c:v>
                </c:pt>
                <c:pt idx="1">
                  <c:v>0.37292161520190026</c:v>
                </c:pt>
                <c:pt idx="2">
                  <c:v>2.8503562945368172E-2</c:v>
                </c:pt>
                <c:pt idx="3">
                  <c:v>1.1876484560570071E-2</c:v>
                </c:pt>
                <c:pt idx="4">
                  <c:v>1.9002375296912115E-2</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overlay val="0"/>
      <c:spPr>
        <a:solidFill>
          <a:srgbClr val="FFFFFF"/>
        </a:solidFill>
        <a:ln w="3175">
          <a:solidFill>
            <a:srgbClr val="333333"/>
          </a:solidFill>
          <a:prstDash val="solid"/>
        </a:ln>
      </c:spPr>
      <c:txPr>
        <a:bodyPr/>
        <a:lstStyle/>
        <a:p>
          <a:pPr>
            <a:defRPr sz="900" b="0" i="0" u="none" strike="noStrike" baseline="0">
              <a:solidFill>
                <a:srgbClr val="333333"/>
              </a:solidFill>
              <a:latin typeface="Verdana" pitchFamily="34" charset="0"/>
              <a:ea typeface="Verdana" pitchFamily="34" charset="0"/>
              <a:cs typeface="Verdana" pitchFamily="34" charset="0"/>
            </a:defRPr>
          </a:pPr>
          <a:endParaRPr lang="ru-RU"/>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9999FF"/>
            </a:solidFill>
            <a:ln w="12700">
              <a:solidFill>
                <a:srgbClr val="333333"/>
              </a:solidFill>
              <a:prstDash val="solid"/>
            </a:ln>
          </c:spPr>
          <c:dPt>
            <c:idx val="0"/>
            <c:bubble3D val="0"/>
          </c:dPt>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dPt>
            <c:idx val="4"/>
            <c:bubble3D val="0"/>
            <c:spPr>
              <a:solidFill>
                <a:srgbClr val="660066"/>
              </a:solidFill>
              <a:ln w="12700">
                <a:solidFill>
                  <a:srgbClr val="333333"/>
                </a:solidFill>
                <a:prstDash val="solid"/>
              </a:ln>
            </c:spPr>
          </c:dPt>
          <c:cat>
            <c:strRef>
              <c:f>'[SurveySummary_10032011.xls]Question 6'!$A$4:$A$8</c:f>
              <c:strCache>
                <c:ptCount val="5"/>
                <c:pt idx="0">
                  <c:v>Strongly Agree</c:v>
                </c:pt>
                <c:pt idx="1">
                  <c:v>Agree</c:v>
                </c:pt>
                <c:pt idx="2">
                  <c:v>No Opinion</c:v>
                </c:pt>
                <c:pt idx="3">
                  <c:v>Disagree</c:v>
                </c:pt>
                <c:pt idx="4">
                  <c:v>Strongly Disagree</c:v>
                </c:pt>
              </c:strCache>
            </c:strRef>
          </c:cat>
          <c:val>
            <c:numRef>
              <c:f>'[SurveySummary_10032011.xls]Question 6'!$C$4:$C$8</c:f>
              <c:numCache>
                <c:formatCode>0.0%</c:formatCode>
                <c:ptCount val="5"/>
                <c:pt idx="0">
                  <c:v>0.46698113207547171</c:v>
                </c:pt>
                <c:pt idx="1">
                  <c:v>0.49764150943396224</c:v>
                </c:pt>
                <c:pt idx="2">
                  <c:v>7.0754716981132077E-3</c:v>
                </c:pt>
                <c:pt idx="3">
                  <c:v>1.179245283018868E-2</c:v>
                </c:pt>
                <c:pt idx="4">
                  <c:v>1.6509433962264151E-2</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overlay val="0"/>
      <c:spPr>
        <a:solidFill>
          <a:srgbClr val="FFFFFF"/>
        </a:solidFill>
        <a:ln w="3175">
          <a:solidFill>
            <a:srgbClr val="333333"/>
          </a:solidFill>
          <a:prstDash val="solid"/>
        </a:ln>
      </c:spPr>
      <c:txPr>
        <a:bodyPr/>
        <a:lstStyle/>
        <a:p>
          <a:pPr>
            <a:defRPr sz="900" b="0" i="0" u="none" strike="noStrike" baseline="0">
              <a:solidFill>
                <a:srgbClr val="333333"/>
              </a:solidFill>
              <a:latin typeface="Verdana" pitchFamily="34" charset="0"/>
              <a:ea typeface="Verdana" pitchFamily="34" charset="0"/>
              <a:cs typeface="Verdana" pitchFamily="34" charset="0"/>
            </a:defRPr>
          </a:pPr>
          <a:endParaRPr lang="ru-RU"/>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9999FF"/>
            </a:solidFill>
            <a:ln w="12700">
              <a:solidFill>
                <a:srgbClr val="333333"/>
              </a:solidFill>
              <a:prstDash val="solid"/>
            </a:ln>
          </c:spPr>
          <c:dPt>
            <c:idx val="0"/>
            <c:bubble3D val="0"/>
          </c:dPt>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dPt>
            <c:idx val="4"/>
            <c:bubble3D val="0"/>
            <c:spPr>
              <a:solidFill>
                <a:srgbClr val="660066"/>
              </a:solidFill>
              <a:ln w="12700">
                <a:solidFill>
                  <a:srgbClr val="333333"/>
                </a:solidFill>
                <a:prstDash val="solid"/>
              </a:ln>
            </c:spPr>
          </c:dPt>
          <c:cat>
            <c:strRef>
              <c:f>'[SurveySummary_10032011.xls]Question 7'!$A$4:$A$8</c:f>
              <c:strCache>
                <c:ptCount val="5"/>
                <c:pt idx="0">
                  <c:v>Strongly Agree</c:v>
                </c:pt>
                <c:pt idx="1">
                  <c:v>Agree</c:v>
                </c:pt>
                <c:pt idx="2">
                  <c:v>No Opinion</c:v>
                </c:pt>
                <c:pt idx="3">
                  <c:v>Disagree</c:v>
                </c:pt>
                <c:pt idx="4">
                  <c:v>Strongly Disagree</c:v>
                </c:pt>
              </c:strCache>
            </c:strRef>
          </c:cat>
          <c:val>
            <c:numRef>
              <c:f>'[SurveySummary_10032011.xls]Question 7'!$C$4:$C$8</c:f>
              <c:numCache>
                <c:formatCode>0.0%</c:formatCode>
                <c:ptCount val="5"/>
                <c:pt idx="0">
                  <c:v>0.56976744186046513</c:v>
                </c:pt>
                <c:pt idx="1">
                  <c:v>0.40930232558139534</c:v>
                </c:pt>
                <c:pt idx="2">
                  <c:v>6.9767441860465115E-3</c:v>
                </c:pt>
                <c:pt idx="3">
                  <c:v>9.3023255813953487E-3</c:v>
                </c:pt>
                <c:pt idx="4">
                  <c:v>4.6511627906976744E-3</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manualLayout>
          <c:xMode val="edge"/>
          <c:yMode val="edge"/>
          <c:x val="0.6248490092584581"/>
          <c:y val="0.11581802274715661"/>
          <c:w val="0.35317296876351995"/>
          <c:h val="0.80308617672790905"/>
        </c:manualLayout>
      </c:layout>
      <c:overlay val="0"/>
      <c:spPr>
        <a:solidFill>
          <a:srgbClr val="FFFFFF"/>
        </a:solidFill>
        <a:ln w="3175">
          <a:solidFill>
            <a:srgbClr val="333333"/>
          </a:solidFill>
          <a:prstDash val="solid"/>
        </a:ln>
      </c:spPr>
      <c:txPr>
        <a:bodyPr/>
        <a:lstStyle/>
        <a:p>
          <a:pPr>
            <a:defRPr sz="900" b="0" i="0" u="none" strike="noStrike" baseline="0">
              <a:solidFill>
                <a:srgbClr val="333333"/>
              </a:solidFill>
              <a:latin typeface="Verdana" pitchFamily="34" charset="0"/>
              <a:ea typeface="Verdana" pitchFamily="34" charset="0"/>
              <a:cs typeface="Verdana" pitchFamily="34" charset="0"/>
            </a:defRPr>
          </a:pPr>
          <a:endParaRPr lang="ru-RU"/>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9999FF"/>
            </a:solidFill>
            <a:ln w="12700">
              <a:solidFill>
                <a:srgbClr val="333333"/>
              </a:solidFill>
              <a:prstDash val="solid"/>
            </a:ln>
          </c:spPr>
          <c:dPt>
            <c:idx val="0"/>
            <c:bubble3D val="0"/>
          </c:dPt>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dPt>
            <c:idx val="4"/>
            <c:bubble3D val="0"/>
            <c:spPr>
              <a:solidFill>
                <a:srgbClr val="660066"/>
              </a:solidFill>
              <a:ln w="12700">
                <a:solidFill>
                  <a:srgbClr val="333333"/>
                </a:solidFill>
                <a:prstDash val="solid"/>
              </a:ln>
            </c:spPr>
          </c:dPt>
          <c:cat>
            <c:strRef>
              <c:f>'[SurveySummary_10032011.xls]Question 8'!$A$4:$A$8</c:f>
              <c:strCache>
                <c:ptCount val="5"/>
                <c:pt idx="0">
                  <c:v>Strongly Agree</c:v>
                </c:pt>
                <c:pt idx="1">
                  <c:v>Agree</c:v>
                </c:pt>
                <c:pt idx="2">
                  <c:v>No Opinion</c:v>
                </c:pt>
                <c:pt idx="3">
                  <c:v>Disagree</c:v>
                </c:pt>
                <c:pt idx="4">
                  <c:v>Strongly Disagree</c:v>
                </c:pt>
              </c:strCache>
            </c:strRef>
          </c:cat>
          <c:val>
            <c:numRef>
              <c:f>'[SurveySummary_10032011.xls]Question 8'!$C$4:$C$8</c:f>
              <c:numCache>
                <c:formatCode>0.0%</c:formatCode>
                <c:ptCount val="5"/>
                <c:pt idx="0">
                  <c:v>0.59534883720930232</c:v>
                </c:pt>
                <c:pt idx="1">
                  <c:v>0.35348837209302325</c:v>
                </c:pt>
                <c:pt idx="2">
                  <c:v>2.0930232558139535E-2</c:v>
                </c:pt>
                <c:pt idx="3">
                  <c:v>2.0930232558139535E-2</c:v>
                </c:pt>
                <c:pt idx="4">
                  <c:v>9.3023255813953487E-3</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overlay val="0"/>
      <c:spPr>
        <a:solidFill>
          <a:srgbClr val="FFFFFF"/>
        </a:solidFill>
        <a:ln w="3175">
          <a:solidFill>
            <a:srgbClr val="333333"/>
          </a:solidFill>
          <a:prstDash val="solid"/>
        </a:ln>
      </c:spPr>
      <c:txPr>
        <a:bodyPr/>
        <a:lstStyle/>
        <a:p>
          <a:pPr>
            <a:defRPr sz="900" b="0" i="0" u="none" strike="noStrike" baseline="0">
              <a:solidFill>
                <a:srgbClr val="333333"/>
              </a:solidFill>
              <a:latin typeface="Verdana" pitchFamily="34" charset="0"/>
              <a:ea typeface="Verdana" pitchFamily="34" charset="0"/>
              <a:cs typeface="Verdana" pitchFamily="34" charset="0"/>
            </a:defRPr>
          </a:pPr>
          <a:endParaRPr lang="ru-RU"/>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9999FF"/>
            </a:solidFill>
            <a:ln w="12700">
              <a:solidFill>
                <a:srgbClr val="333333"/>
              </a:solidFill>
              <a:prstDash val="solid"/>
            </a:ln>
          </c:spPr>
          <c:dPt>
            <c:idx val="0"/>
            <c:bubble3D val="0"/>
          </c:dPt>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dPt>
            <c:idx val="4"/>
            <c:bubble3D val="0"/>
            <c:spPr>
              <a:solidFill>
                <a:srgbClr val="660066"/>
              </a:solidFill>
              <a:ln w="12700">
                <a:solidFill>
                  <a:srgbClr val="333333"/>
                </a:solidFill>
                <a:prstDash val="solid"/>
              </a:ln>
            </c:spPr>
          </c:dPt>
          <c:cat>
            <c:strRef>
              <c:f>'[SurveySummary_10032011.xls]Question 9'!$A$4:$A$8</c:f>
              <c:strCache>
                <c:ptCount val="5"/>
                <c:pt idx="0">
                  <c:v>Strongly Agree</c:v>
                </c:pt>
                <c:pt idx="1">
                  <c:v>Agree</c:v>
                </c:pt>
                <c:pt idx="2">
                  <c:v>No Opinion</c:v>
                </c:pt>
                <c:pt idx="3">
                  <c:v>Disagree</c:v>
                </c:pt>
                <c:pt idx="4">
                  <c:v>Strongly Disagree</c:v>
                </c:pt>
              </c:strCache>
            </c:strRef>
          </c:cat>
          <c:val>
            <c:numRef>
              <c:f>'[SurveySummary_10032011.xls]Question 9'!$C$4:$C$8</c:f>
              <c:numCache>
                <c:formatCode>0.0%</c:formatCode>
                <c:ptCount val="5"/>
                <c:pt idx="0">
                  <c:v>0.58079625292740045</c:v>
                </c:pt>
                <c:pt idx="1">
                  <c:v>0.3911007025761124</c:v>
                </c:pt>
                <c:pt idx="2">
                  <c:v>1.873536299765808E-2</c:v>
                </c:pt>
                <c:pt idx="3">
                  <c:v>0</c:v>
                </c:pt>
                <c:pt idx="4">
                  <c:v>9.3676814988290398E-3</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overlay val="0"/>
      <c:spPr>
        <a:solidFill>
          <a:srgbClr val="FFFFFF"/>
        </a:solidFill>
        <a:ln w="3175">
          <a:solidFill>
            <a:srgbClr val="333333"/>
          </a:solidFill>
          <a:prstDash val="solid"/>
        </a:ln>
      </c:spPr>
      <c:txPr>
        <a:bodyPr/>
        <a:lstStyle/>
        <a:p>
          <a:pPr>
            <a:defRPr sz="900" b="0" i="0" u="none" strike="noStrike" baseline="0">
              <a:solidFill>
                <a:srgbClr val="333333"/>
              </a:solidFill>
              <a:latin typeface="Verdana" pitchFamily="34" charset="0"/>
              <a:ea typeface="Verdana" pitchFamily="34" charset="0"/>
              <a:cs typeface="Verdana" pitchFamily="34" charset="0"/>
            </a:defRPr>
          </a:pPr>
          <a:endParaRPr lang="ru-RU"/>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9999FF"/>
            </a:solidFill>
            <a:ln w="12700">
              <a:solidFill>
                <a:srgbClr val="333333"/>
              </a:solidFill>
              <a:prstDash val="solid"/>
            </a:ln>
          </c:spPr>
          <c:dPt>
            <c:idx val="0"/>
            <c:bubble3D val="0"/>
          </c:dPt>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dPt>
            <c:idx val="4"/>
            <c:bubble3D val="0"/>
            <c:spPr>
              <a:solidFill>
                <a:srgbClr val="660066"/>
              </a:solidFill>
              <a:ln w="12700">
                <a:solidFill>
                  <a:srgbClr val="333333"/>
                </a:solidFill>
                <a:prstDash val="solid"/>
              </a:ln>
            </c:spPr>
          </c:dPt>
          <c:cat>
            <c:strRef>
              <c:f>'[SurveySummary_10032011.xls]Question 10'!$A$4:$A$8</c:f>
              <c:strCache>
                <c:ptCount val="5"/>
                <c:pt idx="0">
                  <c:v>Strongly Agree</c:v>
                </c:pt>
                <c:pt idx="1">
                  <c:v>Agree</c:v>
                </c:pt>
                <c:pt idx="2">
                  <c:v>No Opinion</c:v>
                </c:pt>
                <c:pt idx="3">
                  <c:v>Disagree</c:v>
                </c:pt>
                <c:pt idx="4">
                  <c:v>Strongly Disagree</c:v>
                </c:pt>
              </c:strCache>
            </c:strRef>
          </c:cat>
          <c:val>
            <c:numRef>
              <c:f>'[SurveySummary_10032011.xls]Question 10'!$C$4:$C$8</c:f>
              <c:numCache>
                <c:formatCode>0.0%</c:formatCode>
                <c:ptCount val="5"/>
                <c:pt idx="0">
                  <c:v>0.57377049180327866</c:v>
                </c:pt>
                <c:pt idx="1">
                  <c:v>0.3911007025761124</c:v>
                </c:pt>
                <c:pt idx="2">
                  <c:v>9.3676814988290398E-3</c:v>
                </c:pt>
                <c:pt idx="3">
                  <c:v>1.405152224824356E-2</c:v>
                </c:pt>
                <c:pt idx="4">
                  <c:v>1.1709601873536301E-2</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overlay val="0"/>
      <c:spPr>
        <a:solidFill>
          <a:srgbClr val="FFFFFF"/>
        </a:solidFill>
        <a:ln w="3175">
          <a:solidFill>
            <a:srgbClr val="333333"/>
          </a:solidFill>
          <a:prstDash val="solid"/>
        </a:ln>
      </c:spPr>
      <c:txPr>
        <a:bodyPr/>
        <a:lstStyle/>
        <a:p>
          <a:pPr>
            <a:defRPr sz="900" b="0" i="0" u="none" strike="noStrike" baseline="0">
              <a:solidFill>
                <a:srgbClr val="333333"/>
              </a:solidFill>
              <a:latin typeface="Verdana" pitchFamily="34" charset="0"/>
              <a:ea typeface="Verdana" pitchFamily="34" charset="0"/>
              <a:cs typeface="Verdana" pitchFamily="34" charset="0"/>
            </a:defRPr>
          </a:pPr>
          <a:endParaRPr lang="ru-RU"/>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ru-RU"/>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5BFEE3-4697-4927-AAC8-FF8754740FDC}" type="datetimeFigureOut">
              <a:rPr lang="ru-RU" smtClean="0"/>
              <a:t>30.11.2012</a:t>
            </a:fld>
            <a:endParaRPr lang="ru-R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7A060C-41C2-4AC9-9EB3-0893FDE40E3F}" type="slidenum">
              <a:rPr lang="ru-RU" smtClean="0"/>
              <a:t>‹#›</a:t>
            </a:fld>
            <a:endParaRPr lang="ru-RU"/>
          </a:p>
        </p:txBody>
      </p:sp>
    </p:spTree>
    <p:extLst>
      <p:ext uri="{BB962C8B-B14F-4D97-AF65-F5344CB8AC3E}">
        <p14:creationId xmlns:p14="http://schemas.microsoft.com/office/powerpoint/2010/main" val="2625991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fld id="{BD7A060C-41C2-4AC9-9EB3-0893FDE40E3F}" type="slidenum">
              <a:rPr lang="ru-RU" smtClean="0"/>
              <a:t>26</a:t>
            </a:fld>
            <a:endParaRPr lang="ru-RU"/>
          </a:p>
        </p:txBody>
      </p:sp>
    </p:spTree>
    <p:extLst>
      <p:ext uri="{BB962C8B-B14F-4D97-AF65-F5344CB8AC3E}">
        <p14:creationId xmlns:p14="http://schemas.microsoft.com/office/powerpoint/2010/main" val="3199828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fld id="{BD7A060C-41C2-4AC9-9EB3-0893FDE40E3F}" type="slidenum">
              <a:rPr lang="ru-RU" smtClean="0"/>
              <a:t>27</a:t>
            </a:fld>
            <a:endParaRPr lang="ru-RU"/>
          </a:p>
        </p:txBody>
      </p:sp>
    </p:spTree>
    <p:extLst>
      <p:ext uri="{BB962C8B-B14F-4D97-AF65-F5344CB8AC3E}">
        <p14:creationId xmlns:p14="http://schemas.microsoft.com/office/powerpoint/2010/main" val="3199828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fld id="{BD7A060C-41C2-4AC9-9EB3-0893FDE40E3F}" type="slidenum">
              <a:rPr lang="ru-RU" smtClean="0"/>
              <a:t>28</a:t>
            </a:fld>
            <a:endParaRPr lang="ru-RU"/>
          </a:p>
        </p:txBody>
      </p:sp>
    </p:spTree>
    <p:extLst>
      <p:ext uri="{BB962C8B-B14F-4D97-AF65-F5344CB8AC3E}">
        <p14:creationId xmlns:p14="http://schemas.microsoft.com/office/powerpoint/2010/main" val="3199828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11/30/2012</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11/30/2012</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1D8BD707-D9CF-40AE-B4C6-C98DA3205C09}" type="datetimeFigureOut">
              <a:rPr lang="en-US" smtClean="0"/>
              <a:pPr/>
              <a:t>11/30/2012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11/30/2012</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B6F15528-21DE-4FAA-801E-634DDDAF4B2B}"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11/30/2012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1D8BD707-D9CF-40AE-B4C6-C98DA3205C09}" type="datetimeFigureOut">
              <a:rPr lang="en-US" smtClean="0"/>
              <a:pPr/>
              <a:t>11/30/2012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11/30/2012</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B6F15528-21DE-4FAA-801E-634DDDAF4B2B}"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1D8BD707-D9CF-40AE-B4C6-C98DA3205C09}" type="datetimeFigureOut">
              <a:rPr lang="en-US" smtClean="0"/>
              <a:pPr/>
              <a:t>11/30/2012</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B6F15528-21DE-4FAA-801E-634DDDAF4B2B}"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11/30/2012</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D8BD707-D9CF-40AE-B4C6-C98DA3205C09}" type="datetimeFigureOut">
              <a:rPr lang="en-US" smtClean="0"/>
              <a:pPr/>
              <a:t>11/30/2012</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6F15528-21DE-4FAA-801E-634DDDAF4B2B}"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hyperlink" Target="http://www.skoool.ge/"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chart" Target="../charts/chart1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chart" Target="../charts/chart14.xml"/></Relationships>
</file>

<file path=ppt/slides/_rels/slide17.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chart" Target="../charts/chart16.xml"/></Relationships>
</file>

<file path=ppt/slides/_rels/slide18.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chart" Target="../charts/chart18.xml"/></Relationships>
</file>

<file path=ppt/slides/_rels/slide19.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chart" Target="../charts/chart21.xml"/></Relationships>
</file>

<file path=ppt/slides/_rels/slide21.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chart" Target="../charts/chart25.xml"/></Relationships>
</file>

<file path=ppt/slides/_rels/slide25.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chart" Target="../charts/chart27.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chart" Target="../charts/chart28.xml"/></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chart" Target="../charts/chart30.xml"/><Relationship Id="rId4" Type="http://schemas.openxmlformats.org/officeDocument/2006/relationships/chart" Target="../charts/chart29.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31.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chart" Target="../charts/chart33.xml"/></Relationships>
</file>

<file path=ppt/slides/_rels/slide44.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chart" Target="../charts/chart35.xml"/></Relationships>
</file>

<file path=ppt/slides/_rels/slide45.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chart" Target="../charts/chart37.xml"/></Relationships>
</file>

<file path=ppt/slides/_rels/slide46.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chart" Target="../charts/chart39.xml"/></Relationships>
</file>

<file path=ppt/slides/_rels/slide47.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chart" Target="../charts/chart41.xml"/></Relationships>
</file>

<file path=ppt/slides/_rels/slide4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282575"/>
            <a:ext cx="7086600" cy="555625"/>
          </a:xfrm>
        </p:spPr>
        <p:txBody>
          <a:bodyPr>
            <a:normAutofit/>
          </a:bodyPr>
          <a:lstStyle/>
          <a:p>
            <a:r>
              <a:rPr lang="en-US" sz="2400" b="1" dirty="0" smtClean="0">
                <a:latin typeface="Verdana" pitchFamily="34" charset="0"/>
                <a:ea typeface="Verdana" pitchFamily="34" charset="0"/>
                <a:cs typeface="Verdana" pitchFamily="34" charset="0"/>
              </a:rPr>
              <a:t>Rights and Freedoms - Union N.L.E. </a:t>
            </a:r>
            <a:endParaRPr lang="ru-RU" sz="2400" dirty="0">
              <a:latin typeface="Verdana" pitchFamily="34" charset="0"/>
              <a:ea typeface="Verdana" pitchFamily="34" charset="0"/>
              <a:cs typeface="Verdana" pitchFamily="34" charset="0"/>
            </a:endParaRPr>
          </a:p>
        </p:txBody>
      </p:sp>
      <p:sp>
        <p:nvSpPr>
          <p:cNvPr id="12" name="TextBox 11"/>
          <p:cNvSpPr txBox="1"/>
          <p:nvPr/>
        </p:nvSpPr>
        <p:spPr>
          <a:xfrm>
            <a:off x="228600" y="1143000"/>
            <a:ext cx="8610600" cy="1015663"/>
          </a:xfrm>
          <a:prstGeom prst="rect">
            <a:avLst/>
          </a:prstGeom>
          <a:noFill/>
        </p:spPr>
        <p:txBody>
          <a:bodyPr wrap="square" rtlCol="0">
            <a:spAutoFit/>
          </a:bodyPr>
          <a:lstStyle/>
          <a:p>
            <a:pPr>
              <a:spcBef>
                <a:spcPct val="0"/>
              </a:spcBef>
            </a:pPr>
            <a:r>
              <a:rPr lang="en-US" sz="2400" dirty="0" smtClean="0">
                <a:latin typeface="Verdana" pitchFamily="34" charset="0"/>
                <a:ea typeface="Verdana" pitchFamily="34" charset="0"/>
                <a:cs typeface="Verdana" pitchFamily="34" charset="0"/>
              </a:rPr>
              <a:t>Monitoring deployment of 1:1 Education in Georgia</a:t>
            </a:r>
            <a:endParaRPr lang="ru-RU" sz="3600" dirty="0" smtClean="0">
              <a:solidFill>
                <a:schemeClr val="accent3">
                  <a:shade val="75000"/>
                </a:schemeClr>
              </a:solidFill>
              <a:latin typeface="Verdana" pitchFamily="34" charset="0"/>
              <a:ea typeface="Verdana" pitchFamily="34" charset="0"/>
              <a:cs typeface="Verdana" pitchFamily="34" charset="0"/>
            </a:endParaRPr>
          </a:p>
          <a:p>
            <a:pPr algn="ctr"/>
            <a:endParaRPr lang="en-US" dirty="0" smtClean="0">
              <a:latin typeface="Verdana" pitchFamily="34" charset="0"/>
              <a:ea typeface="Verdana" pitchFamily="34" charset="0"/>
              <a:cs typeface="Verdana" pitchFamily="34" charset="0"/>
            </a:endParaRPr>
          </a:p>
          <a:p>
            <a:pPr algn="ctr"/>
            <a:r>
              <a:rPr lang="en-US" smtClean="0">
                <a:latin typeface="Verdana" pitchFamily="34" charset="0"/>
                <a:ea typeface="Verdana" pitchFamily="34" charset="0"/>
                <a:cs typeface="Verdana" pitchFamily="34" charset="0"/>
              </a:rPr>
              <a:t>Jan’12 – Sep’12</a:t>
            </a:r>
            <a:endParaRPr lang="ru-RU" dirty="0">
              <a:latin typeface="Verdana" pitchFamily="34" charset="0"/>
              <a:ea typeface="Verdana" pitchFamily="34" charset="0"/>
              <a:cs typeface="Verdana" pitchFamily="34" charset="0"/>
            </a:endParaRPr>
          </a:p>
        </p:txBody>
      </p:sp>
      <p:sp>
        <p:nvSpPr>
          <p:cNvPr id="6" name="Rectangle 5"/>
          <p:cNvSpPr/>
          <p:nvPr/>
        </p:nvSpPr>
        <p:spPr>
          <a:xfrm>
            <a:off x="609600" y="2743200"/>
            <a:ext cx="8001000" cy="4647426"/>
          </a:xfrm>
          <a:prstGeom prst="rect">
            <a:avLst/>
          </a:prstGeom>
        </p:spPr>
        <p:txBody>
          <a:bodyPr wrap="square">
            <a:spAutoFit/>
          </a:bodyPr>
          <a:lstStyle/>
          <a:p>
            <a:pPr>
              <a:spcBef>
                <a:spcPts val="1200"/>
              </a:spcBef>
              <a:buFont typeface="Wingdings" pitchFamily="2" charset="2"/>
              <a:buChar char="§"/>
            </a:pPr>
            <a:r>
              <a:rPr lang="en-US" sz="2400" b="1" dirty="0" smtClean="0">
                <a:latin typeface="Verdana" pitchFamily="34" charset="0"/>
                <a:ea typeface="Verdana" pitchFamily="34" charset="0"/>
                <a:cs typeface="Verdana" pitchFamily="34" charset="0"/>
              </a:rPr>
              <a:t> Prehistory</a:t>
            </a:r>
          </a:p>
          <a:p>
            <a:pPr>
              <a:spcBef>
                <a:spcPts val="1200"/>
              </a:spcBef>
              <a:buFont typeface="Wingdings" pitchFamily="2" charset="2"/>
              <a:buChar char="§"/>
            </a:pPr>
            <a:r>
              <a:rPr lang="en-US" sz="2400" b="1" dirty="0" smtClean="0">
                <a:latin typeface="Verdana" pitchFamily="34" charset="0"/>
                <a:ea typeface="Verdana" pitchFamily="34" charset="0"/>
                <a:cs typeface="Verdana" pitchFamily="34" charset="0"/>
              </a:rPr>
              <a:t> </a:t>
            </a:r>
            <a:r>
              <a:rPr lang="en-US" sz="2400" b="1" dirty="0">
                <a:latin typeface="Verdana" pitchFamily="34" charset="0"/>
                <a:ea typeface="Verdana" pitchFamily="34" charset="0"/>
                <a:cs typeface="Verdana" pitchFamily="34" charset="0"/>
              </a:rPr>
              <a:t>School Director R</a:t>
            </a:r>
            <a:r>
              <a:rPr lang="en-US" sz="2400" b="1" dirty="0" smtClean="0">
                <a:latin typeface="Verdana" pitchFamily="34" charset="0"/>
                <a:ea typeface="Verdana" pitchFamily="34" charset="0"/>
                <a:cs typeface="Verdana" pitchFamily="34" charset="0"/>
              </a:rPr>
              <a:t>esearch </a:t>
            </a:r>
            <a:r>
              <a:rPr lang="en-US" sz="2400" b="1" dirty="0" smtClean="0">
                <a:latin typeface="Verdana" pitchFamily="34" charset="0"/>
                <a:ea typeface="Verdana" pitchFamily="34" charset="0"/>
                <a:cs typeface="Verdana" pitchFamily="34" charset="0"/>
              </a:rPr>
              <a:t>Results</a:t>
            </a:r>
          </a:p>
          <a:p>
            <a:pPr>
              <a:spcBef>
                <a:spcPts val="1200"/>
              </a:spcBef>
              <a:buFont typeface="Wingdings" pitchFamily="2" charset="2"/>
              <a:buChar char="§"/>
            </a:pPr>
            <a:r>
              <a:rPr lang="en-US" sz="2400" b="1" dirty="0" smtClean="0">
                <a:latin typeface="Verdana" pitchFamily="34" charset="0"/>
                <a:ea typeface="Verdana" pitchFamily="34" charset="0"/>
                <a:cs typeface="Verdana" pitchFamily="34" charset="0"/>
              </a:rPr>
              <a:t> Teacher Research </a:t>
            </a:r>
            <a:r>
              <a:rPr lang="en-US" sz="2400" b="1" dirty="0">
                <a:latin typeface="Verdana" pitchFamily="34" charset="0"/>
                <a:ea typeface="Verdana" pitchFamily="34" charset="0"/>
                <a:cs typeface="Verdana" pitchFamily="34" charset="0"/>
              </a:rPr>
              <a:t>Results</a:t>
            </a:r>
            <a:endParaRPr lang="en-US" sz="2400" b="1" dirty="0" smtClean="0">
              <a:latin typeface="Verdana" pitchFamily="34" charset="0"/>
              <a:ea typeface="Verdana" pitchFamily="34" charset="0"/>
              <a:cs typeface="Verdana" pitchFamily="34" charset="0"/>
            </a:endParaRPr>
          </a:p>
          <a:p>
            <a:pPr>
              <a:spcBef>
                <a:spcPts val="1200"/>
              </a:spcBef>
              <a:buFont typeface="Wingdings" pitchFamily="2" charset="2"/>
              <a:buChar char="§"/>
            </a:pPr>
            <a:r>
              <a:rPr lang="en-US" sz="2400" b="1" dirty="0" smtClean="0">
                <a:latin typeface="Verdana" pitchFamily="34" charset="0"/>
                <a:ea typeface="Verdana" pitchFamily="34" charset="0"/>
                <a:cs typeface="Verdana" pitchFamily="34" charset="0"/>
              </a:rPr>
              <a:t> Visiting Schools</a:t>
            </a:r>
          </a:p>
          <a:p>
            <a:pPr>
              <a:spcBef>
                <a:spcPts val="1200"/>
              </a:spcBef>
              <a:buFont typeface="Wingdings" pitchFamily="2" charset="2"/>
              <a:buChar char="§"/>
            </a:pPr>
            <a:r>
              <a:rPr lang="en-US" sz="2400" b="1" dirty="0" smtClean="0">
                <a:latin typeface="Verdana" pitchFamily="34" charset="0"/>
                <a:ea typeface="Verdana" pitchFamily="34" charset="0"/>
                <a:cs typeface="Verdana" pitchFamily="34" charset="0"/>
              </a:rPr>
              <a:t> Highlighted </a:t>
            </a:r>
            <a:r>
              <a:rPr lang="en-US" sz="2400" b="1" dirty="0" smtClean="0">
                <a:latin typeface="Verdana" pitchFamily="34" charset="0"/>
                <a:ea typeface="Verdana" pitchFamily="34" charset="0"/>
                <a:cs typeface="Verdana" pitchFamily="34" charset="0"/>
              </a:rPr>
              <a:t>Issues</a:t>
            </a:r>
          </a:p>
          <a:p>
            <a:pPr>
              <a:spcBef>
                <a:spcPts val="1200"/>
              </a:spcBef>
              <a:buFont typeface="Wingdings" pitchFamily="2" charset="2"/>
              <a:buChar char="§"/>
            </a:pPr>
            <a:r>
              <a:rPr lang="en-US" sz="2400" b="1" dirty="0" smtClean="0">
                <a:latin typeface="Verdana" pitchFamily="34" charset="0"/>
                <a:ea typeface="Verdana" pitchFamily="34" charset="0"/>
                <a:cs typeface="Verdana" pitchFamily="34" charset="0"/>
              </a:rPr>
              <a:t> Teacher Trainings Monitoring</a:t>
            </a:r>
          </a:p>
          <a:p>
            <a:pPr>
              <a:spcBef>
                <a:spcPts val="1200"/>
              </a:spcBef>
              <a:buFont typeface="Wingdings" pitchFamily="2" charset="2"/>
              <a:buChar char="§"/>
            </a:pPr>
            <a:r>
              <a:rPr lang="en-US" sz="2400" b="1" dirty="0">
                <a:latin typeface="Verdana" pitchFamily="34" charset="0"/>
                <a:ea typeface="Verdana" pitchFamily="34" charset="0"/>
                <a:cs typeface="Verdana" pitchFamily="34" charset="0"/>
              </a:rPr>
              <a:t> </a:t>
            </a:r>
            <a:r>
              <a:rPr lang="en-US" sz="2400" b="1" dirty="0" smtClean="0">
                <a:latin typeface="Verdana" pitchFamily="34" charset="0"/>
                <a:ea typeface="Verdana" pitchFamily="34" charset="0"/>
                <a:cs typeface="Verdana" pitchFamily="34" charset="0"/>
              </a:rPr>
              <a:t>Training </a:t>
            </a:r>
            <a:r>
              <a:rPr lang="en-US" sz="2400" b="1" dirty="0">
                <a:latin typeface="Verdana" pitchFamily="34" charset="0"/>
                <a:ea typeface="Verdana" pitchFamily="34" charset="0"/>
                <a:cs typeface="Verdana" pitchFamily="34" charset="0"/>
              </a:rPr>
              <a:t>Evaluation </a:t>
            </a:r>
            <a:r>
              <a:rPr lang="en-US" sz="2400" b="1" dirty="0" smtClean="0">
                <a:latin typeface="Verdana" pitchFamily="34" charset="0"/>
                <a:ea typeface="Verdana" pitchFamily="34" charset="0"/>
                <a:cs typeface="Verdana" pitchFamily="34" charset="0"/>
              </a:rPr>
              <a:t>Research </a:t>
            </a:r>
            <a:r>
              <a:rPr lang="en-US" sz="2400" b="1" dirty="0">
                <a:latin typeface="Verdana" pitchFamily="34" charset="0"/>
                <a:ea typeface="Verdana" pitchFamily="34" charset="0"/>
                <a:cs typeface="Verdana" pitchFamily="34" charset="0"/>
              </a:rPr>
              <a:t>Results</a:t>
            </a:r>
            <a:endParaRPr lang="ru-RU" sz="2400" b="1" dirty="0">
              <a:latin typeface="Verdana" pitchFamily="34" charset="0"/>
              <a:ea typeface="Verdana" pitchFamily="34" charset="0"/>
              <a:cs typeface="Verdana" pitchFamily="34" charset="0"/>
            </a:endParaRPr>
          </a:p>
          <a:p>
            <a:pPr>
              <a:spcBef>
                <a:spcPts val="1200"/>
              </a:spcBef>
            </a:pPr>
            <a:endParaRPr lang="ru-RU" sz="2400" b="1" dirty="0" smtClean="0">
              <a:latin typeface="Verdana" pitchFamily="34" charset="0"/>
              <a:ea typeface="Verdana" pitchFamily="34" charset="0"/>
              <a:cs typeface="Verdana" pitchFamily="34" charset="0"/>
            </a:endParaRPr>
          </a:p>
          <a:p>
            <a:pPr>
              <a:spcBef>
                <a:spcPts val="1200"/>
              </a:spcBef>
            </a:pPr>
            <a:endParaRPr lang="ru-RU" sz="2400" dirty="0"/>
          </a:p>
        </p:txBody>
      </p:sp>
      <p:pic>
        <p:nvPicPr>
          <p:cNvPr id="7" name="Picture 6" descr="Logo_U&amp;T.jpg"/>
          <p:cNvPicPr>
            <a:picLocks noChangeAspect="1"/>
          </p:cNvPicPr>
          <p:nvPr/>
        </p:nvPicPr>
        <p:blipFill>
          <a:blip r:embed="rId2" cstate="print"/>
          <a:stretch>
            <a:fillRect/>
          </a:stretch>
        </p:blipFill>
        <p:spPr>
          <a:xfrm>
            <a:off x="185451" y="178834"/>
            <a:ext cx="1109949" cy="107964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lang="ru-RU" sz="2400" dirty="0">
              <a:solidFill>
                <a:schemeClr val="accent3">
                  <a:shade val="75000"/>
                </a:schemeClr>
              </a:solidFill>
              <a:latin typeface="Verdana" pitchFamily="34" charset="0"/>
              <a:ea typeface="Verdana" pitchFamily="34" charset="0"/>
              <a:cs typeface="Verdana" pitchFamily="34" charset="0"/>
            </a:endParaRPr>
          </a:p>
        </p:txBody>
      </p:sp>
      <p:sp>
        <p:nvSpPr>
          <p:cNvPr id="6" name="Rectangle 5"/>
          <p:cNvSpPr/>
          <p:nvPr/>
        </p:nvSpPr>
        <p:spPr>
          <a:xfrm>
            <a:off x="533400" y="3200400"/>
            <a:ext cx="7772400" cy="646331"/>
          </a:xfrm>
          <a:prstGeom prst="rect">
            <a:avLst/>
          </a:prstGeom>
        </p:spPr>
        <p:txBody>
          <a:bodyPr wrap="square">
            <a:spAutoFit/>
          </a:bodyPr>
          <a:lstStyle/>
          <a:p>
            <a:pPr algn="ctr"/>
            <a:r>
              <a:rPr lang="en-US" sz="3600" b="1" dirty="0" smtClean="0">
                <a:latin typeface="Verdana" pitchFamily="34" charset="0"/>
                <a:ea typeface="Verdana" pitchFamily="34" charset="0"/>
                <a:cs typeface="Verdana" pitchFamily="34" charset="0"/>
              </a:rPr>
              <a:t>Prehistory</a:t>
            </a:r>
            <a:endParaRPr lang="ru-RU" sz="3600" b="1" dirty="0">
              <a:latin typeface="Verdana" pitchFamily="34" charset="0"/>
              <a:ea typeface="Verdana" pitchFamily="34" charset="0"/>
              <a:cs typeface="Verdana" pitchFamily="34" charset="0"/>
            </a:endParaRPr>
          </a:p>
        </p:txBody>
      </p:sp>
      <p:pic>
        <p:nvPicPr>
          <p:cNvPr id="7" name="Picture 6" descr="Logo_U&amp;T.jpg"/>
          <p:cNvPicPr>
            <a:picLocks noChangeAspect="1"/>
          </p:cNvPicPr>
          <p:nvPr/>
        </p:nvPicPr>
        <p:blipFill>
          <a:blip r:embed="rId2" cstate="print"/>
          <a:stretch>
            <a:fillRect/>
          </a:stretch>
        </p:blipFill>
        <p:spPr>
          <a:xfrm>
            <a:off x="185451" y="178834"/>
            <a:ext cx="1109949" cy="107964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smaller.jpg"/>
          <p:cNvPicPr>
            <a:picLocks noGrp="1" noChangeAspect="1"/>
          </p:cNvPicPr>
          <p:nvPr>
            <p:ph sz="quarter" idx="1"/>
          </p:nvPr>
        </p:nvPicPr>
        <p:blipFill>
          <a:blip r:embed="rId2" cstate="print"/>
          <a:stretch>
            <a:fillRect/>
          </a:stretch>
        </p:blipFill>
        <p:spPr>
          <a:xfrm>
            <a:off x="1250345" y="2971800"/>
            <a:ext cx="6674455" cy="3429001"/>
          </a:xfrm>
        </p:spPr>
      </p:pic>
      <p:sp>
        <p:nvSpPr>
          <p:cNvPr id="5" name="Title 1"/>
          <p:cNvSpPr txBox="1">
            <a:spLocks/>
          </p:cNvSpPr>
          <p:nvPr/>
        </p:nvSpPr>
        <p:spPr>
          <a:xfrm>
            <a:off x="1371600" y="282575"/>
            <a:ext cx="7086600" cy="784225"/>
          </a:xfrm>
          <a:prstGeom prst="rect">
            <a:avLst/>
          </a:prstGeom>
        </p:spPr>
        <p:txBody>
          <a:bodyPr vert="horz" anchor="b">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of Teacher Trainings in Georgia</a:t>
            </a: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 </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sp>
        <p:nvSpPr>
          <p:cNvPr id="7" name="TextBox 6"/>
          <p:cNvSpPr txBox="1"/>
          <p:nvPr/>
        </p:nvSpPr>
        <p:spPr>
          <a:xfrm>
            <a:off x="457200" y="1630740"/>
            <a:ext cx="8229600" cy="1015663"/>
          </a:xfrm>
          <a:prstGeom prst="rect">
            <a:avLst/>
          </a:prstGeom>
          <a:noFill/>
        </p:spPr>
        <p:txBody>
          <a:bodyPr wrap="square" rtlCol="0">
            <a:spAutoFit/>
          </a:bodyPr>
          <a:lstStyle/>
          <a:p>
            <a:r>
              <a:rPr lang="en-US" sz="2000" dirty="0" smtClean="0">
                <a:latin typeface="Verdana" pitchFamily="34" charset="0"/>
                <a:ea typeface="Verdana" pitchFamily="34" charset="0"/>
                <a:cs typeface="Verdana" pitchFamily="34" charset="0"/>
              </a:rPr>
              <a:t>2011-2012 years </a:t>
            </a:r>
            <a:r>
              <a:rPr lang="en-US" sz="2000" b="1" dirty="0" smtClean="0">
                <a:latin typeface="Verdana" pitchFamily="34" charset="0"/>
                <a:ea typeface="Verdana" pitchFamily="34" charset="0"/>
                <a:cs typeface="Verdana" pitchFamily="34" charset="0"/>
              </a:rPr>
              <a:t>7000 </a:t>
            </a:r>
            <a:r>
              <a:rPr lang="en-US" sz="2000" dirty="0" smtClean="0">
                <a:latin typeface="Verdana" pitchFamily="34" charset="0"/>
                <a:ea typeface="Verdana" pitchFamily="34" charset="0"/>
                <a:cs typeface="Verdana" pitchFamily="34" charset="0"/>
              </a:rPr>
              <a:t>1</a:t>
            </a:r>
            <a:r>
              <a:rPr lang="en-US" sz="2000" baseline="30000" dirty="0" smtClean="0">
                <a:latin typeface="Verdana" pitchFamily="34" charset="0"/>
                <a:ea typeface="Verdana" pitchFamily="34" charset="0"/>
                <a:cs typeface="Verdana" pitchFamily="34" charset="0"/>
              </a:rPr>
              <a:t>st</a:t>
            </a:r>
            <a:r>
              <a:rPr lang="en-US" sz="2000" dirty="0" smtClean="0">
                <a:latin typeface="Verdana" pitchFamily="34" charset="0"/>
                <a:ea typeface="Verdana" pitchFamily="34" charset="0"/>
                <a:cs typeface="Verdana" pitchFamily="34" charset="0"/>
              </a:rPr>
              <a:t> </a:t>
            </a:r>
            <a:r>
              <a:rPr lang="en-US" sz="2000" dirty="0" smtClean="0">
                <a:latin typeface="Verdana" pitchFamily="34" charset="0"/>
                <a:ea typeface="Verdana" pitchFamily="34" charset="0"/>
                <a:cs typeface="Verdana" pitchFamily="34" charset="0"/>
              </a:rPr>
              <a:t>grade teachers in Georgia have been trained on how to use the </a:t>
            </a:r>
            <a:r>
              <a:rPr lang="en-US" sz="2000" dirty="0" err="1" smtClean="0">
                <a:latin typeface="Verdana" pitchFamily="34" charset="0"/>
                <a:ea typeface="Verdana" pitchFamily="34" charset="0"/>
                <a:cs typeface="Verdana" pitchFamily="34" charset="0"/>
              </a:rPr>
              <a:t>Bukis</a:t>
            </a:r>
            <a:r>
              <a:rPr lang="en-US" sz="2000" dirty="0" smtClean="0">
                <a:latin typeface="Verdana" pitchFamily="34" charset="0"/>
                <a:ea typeface="Verdana" pitchFamily="34" charset="0"/>
                <a:cs typeface="Verdana" pitchFamily="34" charset="0"/>
              </a:rPr>
              <a:t> through the Master Teacher Program (38 Master Teachers) in </a:t>
            </a:r>
            <a:r>
              <a:rPr lang="en-US" sz="2000" b="1" dirty="0" smtClean="0">
                <a:latin typeface="Verdana" pitchFamily="34" charset="0"/>
                <a:ea typeface="Verdana" pitchFamily="34" charset="0"/>
                <a:cs typeface="Verdana" pitchFamily="34" charset="0"/>
              </a:rPr>
              <a:t>40</a:t>
            </a:r>
            <a:r>
              <a:rPr lang="en-US" sz="2000" dirty="0" smtClean="0">
                <a:latin typeface="Verdana" pitchFamily="34" charset="0"/>
                <a:ea typeface="Verdana" pitchFamily="34" charset="0"/>
                <a:cs typeface="Verdana" pitchFamily="34" charset="0"/>
              </a:rPr>
              <a:t> regional centers</a:t>
            </a:r>
            <a:endParaRPr lang="ru-RU" sz="2000" dirty="0">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3" cstate="print"/>
          <a:stretch>
            <a:fillRect/>
          </a:stretch>
        </p:blipFill>
        <p:spPr>
          <a:xfrm>
            <a:off x="185451" y="178834"/>
            <a:ext cx="1109949" cy="107964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sp>
        <p:nvSpPr>
          <p:cNvPr id="6" name="Rectangle 5"/>
          <p:cNvSpPr/>
          <p:nvPr/>
        </p:nvSpPr>
        <p:spPr>
          <a:xfrm>
            <a:off x="4114800" y="1905000"/>
            <a:ext cx="4953000" cy="1631216"/>
          </a:xfrm>
          <a:prstGeom prst="rect">
            <a:avLst/>
          </a:prstGeom>
        </p:spPr>
        <p:txBody>
          <a:bodyPr wrap="square">
            <a:spAutoFit/>
          </a:bodyPr>
          <a:lstStyle/>
          <a:p>
            <a:pPr>
              <a:buFont typeface="Arial" charset="0"/>
              <a:buChar char="•"/>
            </a:pPr>
            <a:r>
              <a:rPr lang="en-US" sz="2000" dirty="0" smtClean="0">
                <a:latin typeface="Verdana" pitchFamily="34" charset="0"/>
                <a:ea typeface="Verdana" pitchFamily="34" charset="0"/>
                <a:cs typeface="Verdana" pitchFamily="34" charset="0"/>
              </a:rPr>
              <a:t> Was printed </a:t>
            </a:r>
            <a:r>
              <a:rPr lang="en-US" sz="2000" dirty="0" smtClean="0">
                <a:latin typeface="Verdana" pitchFamily="34" charset="0"/>
                <a:ea typeface="Verdana" pitchFamily="34" charset="0"/>
                <a:cs typeface="Verdana" pitchFamily="34" charset="0"/>
              </a:rPr>
              <a:t>7,000 </a:t>
            </a:r>
            <a:r>
              <a:rPr lang="en-US" sz="2000" dirty="0" smtClean="0">
                <a:latin typeface="Verdana" pitchFamily="34" charset="0"/>
                <a:ea typeface="Verdana" pitchFamily="34" charset="0"/>
                <a:cs typeface="Verdana" pitchFamily="34" charset="0"/>
              </a:rPr>
              <a:t>Manuals for </a:t>
            </a:r>
          </a:p>
          <a:p>
            <a:r>
              <a:rPr lang="en-US" sz="2000" dirty="0" smtClean="0">
                <a:latin typeface="Verdana" pitchFamily="34" charset="0"/>
                <a:ea typeface="Verdana" pitchFamily="34" charset="0"/>
                <a:cs typeface="Verdana" pitchFamily="34" charset="0"/>
              </a:rPr>
              <a:t>  teacher trainings</a:t>
            </a:r>
          </a:p>
          <a:p>
            <a:pPr>
              <a:buFont typeface="Arial" charset="0"/>
              <a:buChar char="•"/>
            </a:pPr>
            <a:endParaRPr lang="en-US" sz="2000" dirty="0" smtClean="0">
              <a:latin typeface="Verdana" pitchFamily="34" charset="0"/>
              <a:ea typeface="Verdana" pitchFamily="34" charset="0"/>
              <a:cs typeface="Verdana" pitchFamily="34" charset="0"/>
            </a:endParaRPr>
          </a:p>
          <a:p>
            <a:pPr>
              <a:buFont typeface="Arial" charset="0"/>
              <a:buChar char="•"/>
            </a:pPr>
            <a:r>
              <a:rPr lang="en-US" sz="2000" dirty="0" smtClean="0">
                <a:latin typeface="Verdana" pitchFamily="34" charset="0"/>
                <a:ea typeface="Verdana" pitchFamily="34" charset="0"/>
                <a:cs typeface="Verdana" pitchFamily="34" charset="0"/>
              </a:rPr>
              <a:t> Was printed </a:t>
            </a:r>
            <a:r>
              <a:rPr lang="en-US" sz="2000" dirty="0" smtClean="0">
                <a:latin typeface="Verdana" pitchFamily="34" charset="0"/>
                <a:ea typeface="Verdana" pitchFamily="34" charset="0"/>
                <a:cs typeface="Verdana" pitchFamily="34" charset="0"/>
              </a:rPr>
              <a:t>110,000 </a:t>
            </a:r>
            <a:r>
              <a:rPr lang="en-US" sz="2000" dirty="0" smtClean="0">
                <a:latin typeface="Verdana" pitchFamily="34" charset="0"/>
                <a:ea typeface="Verdana" pitchFamily="34" charset="0"/>
                <a:cs typeface="Verdana" pitchFamily="34" charset="0"/>
              </a:rPr>
              <a:t>manuals for </a:t>
            </a:r>
          </a:p>
          <a:p>
            <a:r>
              <a:rPr lang="en-US" sz="2000" dirty="0" smtClean="0">
                <a:latin typeface="Verdana" pitchFamily="34" charset="0"/>
                <a:ea typeface="Verdana" pitchFamily="34" charset="0"/>
                <a:cs typeface="Verdana" pitchFamily="34" charset="0"/>
              </a:rPr>
              <a:t>  Parents</a:t>
            </a:r>
            <a:endParaRPr lang="ru-RU" sz="2000" dirty="0">
              <a:latin typeface="Verdana" pitchFamily="34" charset="0"/>
              <a:ea typeface="Verdana" pitchFamily="34" charset="0"/>
              <a:cs typeface="Verdana" pitchFamily="34" charset="0"/>
            </a:endParaRPr>
          </a:p>
        </p:txBody>
      </p:sp>
      <p:pic>
        <p:nvPicPr>
          <p:cNvPr id="7" name="Picture 2"/>
          <p:cNvPicPr>
            <a:picLocks noChangeAspect="1" noChangeArrowheads="1"/>
          </p:cNvPicPr>
          <p:nvPr/>
        </p:nvPicPr>
        <p:blipFill>
          <a:blip r:embed="rId3" cstate="print"/>
          <a:srcRect/>
          <a:stretch>
            <a:fillRect/>
          </a:stretch>
        </p:blipFill>
        <p:spPr bwMode="auto">
          <a:xfrm>
            <a:off x="304800" y="1676400"/>
            <a:ext cx="1752600" cy="2286000"/>
          </a:xfrm>
          <a:prstGeom prst="rect">
            <a:avLst/>
          </a:prstGeom>
          <a:noFill/>
          <a:ln w="9525">
            <a:noFill/>
            <a:miter lim="800000"/>
            <a:headEnd/>
            <a:tailEnd/>
          </a:ln>
        </p:spPr>
      </p:pic>
      <p:sp>
        <p:nvSpPr>
          <p:cNvPr id="9" name="Rectangle 8"/>
          <p:cNvSpPr/>
          <p:nvPr/>
        </p:nvSpPr>
        <p:spPr>
          <a:xfrm>
            <a:off x="152400" y="4114800"/>
            <a:ext cx="6477000" cy="2246769"/>
          </a:xfrm>
          <a:prstGeom prst="rect">
            <a:avLst/>
          </a:prstGeom>
        </p:spPr>
        <p:txBody>
          <a:bodyPr wrap="square">
            <a:spAutoFit/>
          </a:bodyPr>
          <a:lstStyle/>
          <a:p>
            <a:pPr eaLnBrk="0" hangingPunct="0"/>
            <a:r>
              <a:rPr lang="en-US" sz="2000" dirty="0" smtClean="0">
                <a:latin typeface="Verdana" pitchFamily="34" charset="0"/>
                <a:ea typeface="Verdana" pitchFamily="34" charset="0"/>
                <a:cs typeface="Verdana" pitchFamily="34" charset="0"/>
              </a:rPr>
              <a:t>Was Localized </a:t>
            </a:r>
            <a:r>
              <a:rPr lang="en-US" sz="2000" dirty="0" err="1" smtClean="0">
                <a:latin typeface="Verdana" pitchFamily="34" charset="0"/>
                <a:ea typeface="Verdana" pitchFamily="34" charset="0"/>
                <a:cs typeface="Verdana" pitchFamily="34" charset="0"/>
              </a:rPr>
              <a:t>Skoool</a:t>
            </a:r>
            <a:r>
              <a:rPr lang="en-US" sz="2000" dirty="0" smtClean="0">
                <a:latin typeface="Verdana" pitchFamily="34" charset="0"/>
                <a:ea typeface="Verdana" pitchFamily="34" charset="0"/>
                <a:cs typeface="Verdana" pitchFamily="34" charset="0"/>
              </a:rPr>
              <a:t> Content the most interactive educational source available on the internet for Georgian students. </a:t>
            </a:r>
          </a:p>
          <a:p>
            <a:pPr eaLnBrk="0" hangingPunct="0"/>
            <a:r>
              <a:rPr lang="en-US" sz="2000" dirty="0" smtClean="0">
                <a:latin typeface="Verdana" pitchFamily="34" charset="0"/>
                <a:ea typeface="Verdana" pitchFamily="34" charset="0"/>
                <a:cs typeface="Verdana" pitchFamily="34" charset="0"/>
              </a:rPr>
              <a:t>This interactive website provides The bundle of lessons, assessments and revision sheets for chemistry, biology, mathematics and English lesson. </a:t>
            </a:r>
            <a:r>
              <a:rPr lang="en-US" sz="2000" dirty="0" smtClean="0">
                <a:latin typeface="Verdana" pitchFamily="34" charset="0"/>
                <a:ea typeface="Verdana" pitchFamily="34" charset="0"/>
                <a:cs typeface="Verdana" pitchFamily="34" charset="0"/>
                <a:hlinkClick r:id="rId4"/>
              </a:rPr>
              <a:t>http://www.skoool.ge</a:t>
            </a:r>
            <a:r>
              <a:rPr lang="en-US" sz="2000" dirty="0" smtClean="0">
                <a:latin typeface="Verdana" pitchFamily="34" charset="0"/>
                <a:ea typeface="Verdana" pitchFamily="34" charset="0"/>
                <a:cs typeface="Verdana" pitchFamily="34" charset="0"/>
              </a:rPr>
              <a:t> </a:t>
            </a:r>
            <a:endParaRPr lang="ru-RU" sz="2000" dirty="0">
              <a:latin typeface="Verdana" pitchFamily="34" charset="0"/>
              <a:ea typeface="Verdana" pitchFamily="34" charset="0"/>
              <a:cs typeface="Verdana" pitchFamily="34" charset="0"/>
            </a:endParaRPr>
          </a:p>
        </p:txBody>
      </p:sp>
      <p:pic>
        <p:nvPicPr>
          <p:cNvPr id="10" name="Picture 6" descr="1.jpg"/>
          <p:cNvPicPr>
            <a:picLocks noChangeAspect="1" noChangeArrowheads="1"/>
          </p:cNvPicPr>
          <p:nvPr/>
        </p:nvPicPr>
        <p:blipFill>
          <a:blip r:embed="rId5" cstate="print"/>
          <a:srcRect/>
          <a:stretch>
            <a:fillRect/>
          </a:stretch>
        </p:blipFill>
        <p:spPr bwMode="auto">
          <a:xfrm>
            <a:off x="6422834" y="4419600"/>
            <a:ext cx="2447925" cy="1676400"/>
          </a:xfrm>
          <a:prstGeom prst="rect">
            <a:avLst/>
          </a:prstGeom>
          <a:noFill/>
          <a:ln w="9525">
            <a:noFill/>
            <a:miter lim="800000"/>
            <a:headEnd/>
            <a:tailEnd/>
          </a:ln>
        </p:spPr>
      </p:pic>
      <p:pic>
        <p:nvPicPr>
          <p:cNvPr id="1027" name="Picture 3"/>
          <p:cNvPicPr>
            <a:picLocks noChangeAspect="1" noChangeArrowheads="1"/>
          </p:cNvPicPr>
          <p:nvPr/>
        </p:nvPicPr>
        <p:blipFill>
          <a:blip r:embed="rId6" cstate="print"/>
          <a:srcRect/>
          <a:stretch>
            <a:fillRect/>
          </a:stretch>
        </p:blipFill>
        <p:spPr bwMode="auto">
          <a:xfrm>
            <a:off x="2133600" y="1676400"/>
            <a:ext cx="1752600" cy="2304669"/>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of Teacher Trainings in Georgia</a:t>
            </a: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 </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sp>
        <p:nvSpPr>
          <p:cNvPr id="6" name="Rectangle 5"/>
          <p:cNvSpPr/>
          <p:nvPr/>
        </p:nvSpPr>
        <p:spPr>
          <a:xfrm>
            <a:off x="253711" y="2286000"/>
            <a:ext cx="8496236" cy="2616101"/>
          </a:xfrm>
          <a:prstGeom prst="rect">
            <a:avLst/>
          </a:prstGeom>
        </p:spPr>
        <p:txBody>
          <a:bodyPr wrap="none">
            <a:spAutoFit/>
          </a:bodyPr>
          <a:lstStyle/>
          <a:p>
            <a:pPr algn="ctr"/>
            <a:r>
              <a:rPr lang="en-US" sz="2800" b="1" dirty="0" smtClean="0">
                <a:latin typeface="Verdana" pitchFamily="34" charset="0"/>
                <a:ea typeface="Verdana" pitchFamily="34" charset="0"/>
                <a:cs typeface="Verdana" pitchFamily="34" charset="0"/>
              </a:rPr>
              <a:t>Deployment Research Results:</a:t>
            </a:r>
          </a:p>
          <a:p>
            <a:pPr algn="ctr"/>
            <a:r>
              <a:rPr lang="en-US" sz="2800" b="1" dirty="0" smtClean="0">
                <a:latin typeface="Verdana" pitchFamily="34" charset="0"/>
                <a:ea typeface="Verdana" pitchFamily="34" charset="0"/>
                <a:cs typeface="Verdana" pitchFamily="34" charset="0"/>
              </a:rPr>
              <a:t>School Director research</a:t>
            </a:r>
          </a:p>
          <a:p>
            <a:pPr algn="ctr"/>
            <a:endParaRPr lang="en-US" sz="3600" b="1" dirty="0" smtClean="0">
              <a:latin typeface="Verdana" pitchFamily="34" charset="0"/>
              <a:ea typeface="Verdana" pitchFamily="34" charset="0"/>
              <a:cs typeface="Verdana" pitchFamily="34" charset="0"/>
            </a:endParaRPr>
          </a:p>
          <a:p>
            <a:pPr algn="ctr"/>
            <a:r>
              <a:rPr lang="en-US" sz="3600" b="1" dirty="0" smtClean="0">
                <a:latin typeface="Verdana" pitchFamily="34" charset="0"/>
                <a:ea typeface="Verdana" pitchFamily="34" charset="0"/>
                <a:cs typeface="Verdana" pitchFamily="34" charset="0"/>
              </a:rPr>
              <a:t>How are  teachers using </a:t>
            </a:r>
            <a:r>
              <a:rPr lang="en-US" sz="3600" b="1" dirty="0" err="1" smtClean="0">
                <a:latin typeface="Verdana" pitchFamily="34" charset="0"/>
                <a:ea typeface="Verdana" pitchFamily="34" charset="0"/>
                <a:cs typeface="Verdana" pitchFamily="34" charset="0"/>
              </a:rPr>
              <a:t>Bukies</a:t>
            </a:r>
            <a:r>
              <a:rPr lang="en-US" sz="3600" b="1" dirty="0" smtClean="0">
                <a:latin typeface="Verdana" pitchFamily="34" charset="0"/>
                <a:ea typeface="Verdana" pitchFamily="34" charset="0"/>
                <a:cs typeface="Verdana" pitchFamily="34" charset="0"/>
              </a:rPr>
              <a:t> </a:t>
            </a:r>
          </a:p>
          <a:p>
            <a:pPr algn="ctr"/>
            <a:r>
              <a:rPr lang="en-US" sz="3600" b="1" dirty="0" smtClean="0">
                <a:latin typeface="Verdana" pitchFamily="34" charset="0"/>
                <a:ea typeface="Verdana" pitchFamily="34" charset="0"/>
                <a:cs typeface="Verdana" pitchFamily="34" charset="0"/>
              </a:rPr>
              <a:t>during learning period?</a:t>
            </a:r>
            <a:endParaRPr lang="ru-RU" sz="3600" b="1" dirty="0">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sp>
        <p:nvSpPr>
          <p:cNvPr id="10" name="TextBox 9"/>
          <p:cNvSpPr txBox="1"/>
          <p:nvPr/>
        </p:nvSpPr>
        <p:spPr>
          <a:xfrm>
            <a:off x="152400" y="6400800"/>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1100842572"/>
              </p:ext>
            </p:extLst>
          </p:nvPr>
        </p:nvGraphicFramePr>
        <p:xfrm>
          <a:off x="221670" y="1586343"/>
          <a:ext cx="5181600" cy="2057402"/>
        </p:xfrm>
        <a:graphic>
          <a:graphicData uri="http://schemas.openxmlformats.org/drawingml/2006/table">
            <a:tbl>
              <a:tblPr>
                <a:tableStyleId>{5C22544A-7EE6-4342-B048-85BDC9FD1C3A}</a:tableStyleId>
              </a:tblPr>
              <a:tblGrid>
                <a:gridCol w="3257292"/>
                <a:gridCol w="962154"/>
                <a:gridCol w="962154"/>
              </a:tblGrid>
              <a:tr h="390507">
                <a:tc gridSpan="3">
                  <a:txBody>
                    <a:bodyPr/>
                    <a:lstStyle/>
                    <a:p>
                      <a:pPr algn="l" fontAlgn="ctr"/>
                      <a:r>
                        <a:rPr lang="en-US" sz="1000" b="1" u="none" strike="noStrike" dirty="0">
                          <a:effectLst/>
                          <a:latin typeface="Verdana" pitchFamily="34" charset="0"/>
                          <a:ea typeface="Verdana" pitchFamily="34" charset="0"/>
                          <a:cs typeface="Verdana" pitchFamily="34" charset="0"/>
                        </a:rPr>
                        <a:t>How do you assess the implementation of the </a:t>
                      </a:r>
                      <a:r>
                        <a:rPr lang="en-US" sz="1000" b="1" u="none" strike="noStrike" dirty="0" err="1">
                          <a:effectLst/>
                          <a:latin typeface="Verdana" pitchFamily="34" charset="0"/>
                          <a:ea typeface="Verdana" pitchFamily="34" charset="0"/>
                          <a:cs typeface="Verdana" pitchFamily="34" charset="0"/>
                        </a:rPr>
                        <a:t>Buki</a:t>
                      </a:r>
                      <a:r>
                        <a:rPr lang="en-US" sz="1000" b="1" u="none" strike="noStrike" dirty="0">
                          <a:effectLst/>
                          <a:latin typeface="Verdana" pitchFamily="34" charset="0"/>
                          <a:ea typeface="Verdana" pitchFamily="34" charset="0"/>
                          <a:cs typeface="Verdana" pitchFamily="34" charset="0"/>
                        </a:rPr>
                        <a:t> </a:t>
                      </a:r>
                      <a:r>
                        <a:rPr lang="en-US" sz="1000" b="1" u="none" strike="noStrike" dirty="0" smtClean="0">
                          <a:effectLst/>
                          <a:latin typeface="Verdana" pitchFamily="34" charset="0"/>
                          <a:ea typeface="Verdana" pitchFamily="34" charset="0"/>
                          <a:cs typeface="Verdana" pitchFamily="34" charset="0"/>
                        </a:rPr>
                        <a:t> project in </a:t>
                      </a:r>
                      <a:r>
                        <a:rPr lang="en-US" sz="1000" b="1" u="none" strike="noStrike" dirty="0">
                          <a:effectLst/>
                          <a:latin typeface="Verdana" pitchFamily="34" charset="0"/>
                          <a:ea typeface="Verdana" pitchFamily="34" charset="0"/>
                          <a:cs typeface="Verdana" pitchFamily="34" charset="0"/>
                        </a:rPr>
                        <a:t>to the learning process?</a:t>
                      </a:r>
                      <a:endParaRPr lang="en-US" sz="1000" b="1" i="0" u="none" strike="noStrike" dirty="0">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r>
              <a:tr h="469547">
                <a:tc>
                  <a:txBody>
                    <a:bodyPr/>
                    <a:lstStyle/>
                    <a:p>
                      <a:pPr algn="l" fontAlgn="ctr"/>
                      <a:r>
                        <a:rPr lang="en-US" sz="1000" b="1" u="none" strike="noStrike" dirty="0">
                          <a:effectLst/>
                          <a:latin typeface="Verdana" pitchFamily="34" charset="0"/>
                          <a:ea typeface="Verdana" pitchFamily="34" charset="0"/>
                          <a:cs typeface="Verdana" pitchFamily="34" charset="0"/>
                        </a:rPr>
                        <a:t>Answer Options</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Percent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99558">
                <a:tc>
                  <a:txBody>
                    <a:bodyPr/>
                    <a:lstStyle/>
                    <a:p>
                      <a:pPr algn="l" fontAlgn="b"/>
                      <a:r>
                        <a:rPr lang="en-US" sz="1000" u="none" strike="noStrike">
                          <a:effectLst/>
                          <a:latin typeface="Verdana" pitchFamily="34" charset="0"/>
                          <a:ea typeface="Verdana" pitchFamily="34" charset="0"/>
                          <a:cs typeface="Verdana" pitchFamily="34" charset="0"/>
                        </a:rPr>
                        <a:t>Successful</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84.0%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390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9558">
                <a:tc>
                  <a:txBody>
                    <a:bodyPr/>
                    <a:lstStyle/>
                    <a:p>
                      <a:pPr algn="l" fontAlgn="b"/>
                      <a:r>
                        <a:rPr lang="en-US" sz="1000" u="none" strike="noStrike" dirty="0" smtClean="0">
                          <a:effectLst/>
                          <a:latin typeface="Verdana" pitchFamily="34" charset="0"/>
                          <a:ea typeface="Verdana" pitchFamily="34" charset="0"/>
                          <a:cs typeface="Verdana" pitchFamily="34" charset="0"/>
                        </a:rPr>
                        <a:t>Partly successful </a:t>
                      </a:r>
                      <a:endParaRPr lang="en-US" sz="1000" b="0" i="0" u="none" strike="noStrike" dirty="0">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14.0%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65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9558">
                <a:tc>
                  <a:txBody>
                    <a:bodyPr/>
                    <a:lstStyle/>
                    <a:p>
                      <a:pPr algn="l" fontAlgn="b"/>
                      <a:r>
                        <a:rPr lang="en-US" sz="1000" u="none" strike="noStrike" dirty="0">
                          <a:effectLst/>
                          <a:latin typeface="Verdana" pitchFamily="34" charset="0"/>
                          <a:ea typeface="Verdana" pitchFamily="34" charset="0"/>
                          <a:cs typeface="Verdana" pitchFamily="34" charset="0"/>
                        </a:rPr>
                        <a:t>Unsuccessful</a:t>
                      </a:r>
                      <a:endParaRPr lang="en-US" sz="1000" b="0" i="0" u="none" strike="noStrike" dirty="0">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2.0%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dirty="0">
                          <a:effectLst/>
                          <a:latin typeface="Verdana" pitchFamily="34" charset="0"/>
                          <a:ea typeface="Verdana" pitchFamily="34" charset="0"/>
                          <a:cs typeface="Verdana" pitchFamily="34" charset="0"/>
                        </a:rPr>
                        <a:t>9</a:t>
                      </a:r>
                      <a:endParaRPr lang="ru-RU" sz="1000" b="0" i="0" u="none" strike="noStrike" dirty="0">
                        <a:effectLst/>
                        <a:latin typeface="Verdana" pitchFamily="34" charset="0"/>
                        <a:ea typeface="Verdana" pitchFamily="34" charset="0"/>
                        <a:cs typeface="Verdana" pitchFamily="34" charset="0"/>
                      </a:endParaRPr>
                    </a:p>
                  </a:txBody>
                  <a:tcPr marL="9525" marR="9525" marT="9525" marB="0" anchor="ctr"/>
                </a:tc>
              </a:tr>
              <a:tr h="199558">
                <a:tc>
                  <a:txBody>
                    <a:bodyPr/>
                    <a:lstStyle/>
                    <a:p>
                      <a:pPr algn="l" fontAlgn="b"/>
                      <a:r>
                        <a:rPr lang="en-US" sz="1000" u="none" strike="noStrike" dirty="0" smtClean="0">
                          <a:effectLst/>
                          <a:latin typeface="Verdana" pitchFamily="34" charset="0"/>
                          <a:ea typeface="Verdana" pitchFamily="34" charset="0"/>
                          <a:cs typeface="Verdana" pitchFamily="34" charset="0"/>
                        </a:rPr>
                        <a:t>Difficult to answer</a:t>
                      </a:r>
                      <a:endParaRPr lang="en-US" sz="1000" b="0" i="0" u="none" strike="noStrike" dirty="0">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0.0%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9558">
                <a:tc gridSpan="2">
                  <a:txBody>
                    <a:bodyPr/>
                    <a:lstStyle/>
                    <a:p>
                      <a:pPr algn="r" fontAlgn="b"/>
                      <a:r>
                        <a:rPr lang="en-US" sz="1000" b="1" u="none" strike="noStrike" dirty="0" smtClean="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464</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r h="199558">
                <a:tc gridSpan="2">
                  <a:txBody>
                    <a:bodyPr/>
                    <a:lstStyle/>
                    <a:p>
                      <a:pPr algn="r" fontAlgn="b"/>
                      <a:r>
                        <a:rPr lang="en-US" sz="1000" b="1" u="none" strike="noStrike">
                          <a:effectLst/>
                          <a:latin typeface="Verdana" pitchFamily="34" charset="0"/>
                          <a:ea typeface="Verdana" pitchFamily="34" charset="0"/>
                          <a:cs typeface="Verdana" pitchFamily="34" charset="0"/>
                        </a:rPr>
                        <a:t>skipped question</a:t>
                      </a:r>
                      <a:endParaRPr lang="en-US" sz="1000" b="1" i="1"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0</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1603578237"/>
              </p:ext>
            </p:extLst>
          </p:nvPr>
        </p:nvGraphicFramePr>
        <p:xfrm>
          <a:off x="213161" y="3962400"/>
          <a:ext cx="5197039" cy="1981203"/>
        </p:xfrm>
        <a:graphic>
          <a:graphicData uri="http://schemas.openxmlformats.org/drawingml/2006/table">
            <a:tbl>
              <a:tblPr>
                <a:tableStyleId>{5C22544A-7EE6-4342-B048-85BDC9FD1C3A}</a:tableStyleId>
              </a:tblPr>
              <a:tblGrid>
                <a:gridCol w="3266997"/>
                <a:gridCol w="965021"/>
                <a:gridCol w="965021"/>
              </a:tblGrid>
              <a:tr h="376044">
                <a:tc gridSpan="3">
                  <a:txBody>
                    <a:bodyPr/>
                    <a:lstStyle/>
                    <a:p>
                      <a:pPr algn="l" fontAlgn="ctr"/>
                      <a:r>
                        <a:rPr lang="en-US" sz="1000" b="1" u="none" strike="noStrike" dirty="0" smtClean="0">
                          <a:effectLst/>
                          <a:latin typeface="Verdana" pitchFamily="34" charset="0"/>
                          <a:ea typeface="Verdana" pitchFamily="34" charset="0"/>
                          <a:cs typeface="Verdana" pitchFamily="34" charset="0"/>
                        </a:rPr>
                        <a:t>How often do teachers use </a:t>
                      </a:r>
                      <a:r>
                        <a:rPr lang="en-US" sz="1000" b="1" u="none" strike="noStrike" dirty="0" err="1" smtClean="0">
                          <a:effectLst/>
                          <a:latin typeface="Verdana" pitchFamily="34" charset="0"/>
                          <a:ea typeface="Verdana" pitchFamily="34" charset="0"/>
                          <a:cs typeface="Verdana" pitchFamily="34" charset="0"/>
                        </a:rPr>
                        <a:t>Buki</a:t>
                      </a:r>
                      <a:r>
                        <a:rPr lang="en-US" sz="1000" b="1" u="none" strike="noStrike" dirty="0" smtClean="0">
                          <a:effectLst/>
                          <a:latin typeface="Verdana" pitchFamily="34" charset="0"/>
                          <a:ea typeface="Verdana" pitchFamily="34" charset="0"/>
                          <a:cs typeface="Verdana" pitchFamily="34" charset="0"/>
                        </a:rPr>
                        <a:t> in the learning process? </a:t>
                      </a:r>
                      <a:endParaRPr lang="en-US" sz="1000" b="1" i="0" u="none" strike="noStrike" dirty="0">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r>
              <a:tr h="452157">
                <a:tc>
                  <a:txBody>
                    <a:bodyPr/>
                    <a:lstStyle/>
                    <a:p>
                      <a:pPr algn="l" fontAlgn="ctr"/>
                      <a:r>
                        <a:rPr lang="en-US" sz="1000" b="1" u="none" strike="noStrike" dirty="0">
                          <a:effectLst/>
                          <a:latin typeface="Verdana" pitchFamily="34" charset="0"/>
                          <a:ea typeface="Verdana" pitchFamily="34" charset="0"/>
                          <a:cs typeface="Verdana" pitchFamily="34" charset="0"/>
                        </a:rPr>
                        <a:t>Answer Options</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Percent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92167">
                <a:tc>
                  <a:txBody>
                    <a:bodyPr/>
                    <a:lstStyle/>
                    <a:p>
                      <a:pPr algn="l" fontAlgn="b"/>
                      <a:r>
                        <a:rPr lang="en-US" sz="1000" u="none" strike="noStrike" dirty="0">
                          <a:effectLst/>
                          <a:latin typeface="Verdana" pitchFamily="34" charset="0"/>
                          <a:ea typeface="Verdana" pitchFamily="34" charset="0"/>
                          <a:cs typeface="Verdana" pitchFamily="34" charset="0"/>
                        </a:rPr>
                        <a:t>Once </a:t>
                      </a:r>
                      <a:r>
                        <a:rPr lang="en-US" sz="1000" u="none" strike="noStrike" dirty="0" smtClean="0">
                          <a:effectLst/>
                          <a:latin typeface="Verdana" pitchFamily="34" charset="0"/>
                          <a:ea typeface="Verdana" pitchFamily="34" charset="0"/>
                          <a:cs typeface="Verdana" pitchFamily="34" charset="0"/>
                        </a:rPr>
                        <a:t>a </a:t>
                      </a:r>
                      <a:r>
                        <a:rPr lang="en-US" sz="1000" u="none" strike="noStrike" dirty="0">
                          <a:effectLst/>
                          <a:latin typeface="Verdana" pitchFamily="34" charset="0"/>
                          <a:ea typeface="Verdana" pitchFamily="34" charset="0"/>
                          <a:cs typeface="Verdana" pitchFamily="34" charset="0"/>
                        </a:rPr>
                        <a:t>week</a:t>
                      </a:r>
                      <a:endParaRPr lang="en-US" sz="1000" b="0" i="0" u="none" strike="noStrike" dirty="0">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4.0%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2167">
                <a:tc>
                  <a:txBody>
                    <a:bodyPr/>
                    <a:lstStyle/>
                    <a:p>
                      <a:pPr algn="l" fontAlgn="b"/>
                      <a:r>
                        <a:rPr lang="en-US" sz="1000" u="none" strike="noStrike">
                          <a:effectLst/>
                          <a:latin typeface="Verdana" pitchFamily="34" charset="0"/>
                          <a:ea typeface="Verdana" pitchFamily="34" charset="0"/>
                          <a:cs typeface="Verdana" pitchFamily="34" charset="0"/>
                        </a:rPr>
                        <a:t>Several Times a week</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55.0%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255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2167">
                <a:tc>
                  <a:txBody>
                    <a:bodyPr/>
                    <a:lstStyle/>
                    <a:p>
                      <a:pPr algn="l" fontAlgn="b"/>
                      <a:r>
                        <a:rPr lang="en-US" sz="1000" u="none" strike="noStrike">
                          <a:effectLst/>
                          <a:latin typeface="Verdana" pitchFamily="34" charset="0"/>
                          <a:ea typeface="Verdana" pitchFamily="34" charset="0"/>
                          <a:cs typeface="Verdana" pitchFamily="34" charset="0"/>
                        </a:rPr>
                        <a:t>Every day</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41.0%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190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2167">
                <a:tc>
                  <a:txBody>
                    <a:bodyPr/>
                    <a:lstStyle/>
                    <a:p>
                      <a:pPr algn="l" fontAlgn="b"/>
                      <a:r>
                        <a:rPr lang="en-US" sz="1000" b="0" i="0" u="none" strike="noStrike" dirty="0" smtClean="0">
                          <a:effectLst/>
                          <a:latin typeface="Verdana" pitchFamily="34" charset="0"/>
                          <a:ea typeface="Verdana" pitchFamily="34" charset="0"/>
                          <a:cs typeface="Verdana" pitchFamily="34" charset="0"/>
                        </a:rPr>
                        <a:t>Do</a:t>
                      </a:r>
                      <a:r>
                        <a:rPr lang="en-US" sz="1000" b="0" i="0" u="none" strike="noStrike" baseline="0" dirty="0" smtClean="0">
                          <a:effectLst/>
                          <a:latin typeface="Verdana" pitchFamily="34" charset="0"/>
                          <a:ea typeface="Verdana" pitchFamily="34" charset="0"/>
                          <a:cs typeface="Verdana" pitchFamily="34" charset="0"/>
                        </a:rPr>
                        <a:t> not use</a:t>
                      </a:r>
                      <a:endParaRPr lang="en-US" sz="1000" b="0" i="0" u="none" strike="noStrike" dirty="0">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0.0%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2167">
                <a:tc gridSpan="2">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a:effectLst/>
                          <a:latin typeface="Verdana" pitchFamily="34" charset="0"/>
                          <a:ea typeface="Verdana" pitchFamily="34" charset="0"/>
                          <a:cs typeface="Verdana" pitchFamily="34" charset="0"/>
                        </a:rPr>
                        <a:t>464</a:t>
                      </a:r>
                      <a:endParaRPr lang="ru-RU"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r>
              <a:tr h="192167">
                <a:tc gridSpan="2">
                  <a:txBody>
                    <a:bodyPr/>
                    <a:lstStyle/>
                    <a:p>
                      <a:pPr algn="r" fontAlgn="b"/>
                      <a:r>
                        <a:rPr lang="en-US" sz="1000" b="1" u="none" strike="noStrike" dirty="0">
                          <a:effectLst/>
                          <a:latin typeface="Verdana" pitchFamily="34" charset="0"/>
                          <a:ea typeface="Verdana" pitchFamily="34" charset="0"/>
                          <a:cs typeface="Verdana" pitchFamily="34" charset="0"/>
                        </a:rPr>
                        <a:t>skipped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0</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14" name="Chart 13"/>
          <p:cNvGraphicFramePr>
            <a:graphicFrameLocks/>
          </p:cNvGraphicFramePr>
          <p:nvPr>
            <p:extLst>
              <p:ext uri="{D42A27DB-BD31-4B8C-83A1-F6EECF244321}">
                <p14:modId xmlns:p14="http://schemas.microsoft.com/office/powerpoint/2010/main" val="1588066711"/>
              </p:ext>
            </p:extLst>
          </p:nvPr>
        </p:nvGraphicFramePr>
        <p:xfrm>
          <a:off x="5638800" y="3810000"/>
          <a:ext cx="3248025" cy="21431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p:cNvGraphicFramePr>
            <a:graphicFrameLocks/>
          </p:cNvGraphicFramePr>
          <p:nvPr>
            <p:extLst>
              <p:ext uri="{D42A27DB-BD31-4B8C-83A1-F6EECF244321}">
                <p14:modId xmlns:p14="http://schemas.microsoft.com/office/powerpoint/2010/main" val="4178746660"/>
              </p:ext>
            </p:extLst>
          </p:nvPr>
        </p:nvGraphicFramePr>
        <p:xfrm>
          <a:off x="5638800" y="1600200"/>
          <a:ext cx="3276600" cy="20574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sp>
        <p:nvSpPr>
          <p:cNvPr id="10" name="TextBox 9"/>
          <p:cNvSpPr txBox="1"/>
          <p:nvPr/>
        </p:nvSpPr>
        <p:spPr>
          <a:xfrm>
            <a:off x="152400" y="6400800"/>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1767154915"/>
              </p:ext>
            </p:extLst>
          </p:nvPr>
        </p:nvGraphicFramePr>
        <p:xfrm>
          <a:off x="381000" y="1676400"/>
          <a:ext cx="5029201" cy="1828799"/>
        </p:xfrm>
        <a:graphic>
          <a:graphicData uri="http://schemas.openxmlformats.org/drawingml/2006/table">
            <a:tbl>
              <a:tblPr>
                <a:tableStyleId>{5C22544A-7EE6-4342-B048-85BDC9FD1C3A}</a:tableStyleId>
              </a:tblPr>
              <a:tblGrid>
                <a:gridCol w="3161489"/>
                <a:gridCol w="933856"/>
                <a:gridCol w="933856"/>
              </a:tblGrid>
              <a:tr h="384402">
                <a:tc gridSpan="3">
                  <a:txBody>
                    <a:bodyPr/>
                    <a:lstStyle/>
                    <a:p>
                      <a:pPr algn="l" fontAlgn="ctr"/>
                      <a:r>
                        <a:rPr lang="en-US" sz="1000" b="1" u="none" strike="noStrike" dirty="0">
                          <a:effectLst/>
                          <a:latin typeface="Verdana" pitchFamily="34" charset="0"/>
                          <a:ea typeface="Verdana" pitchFamily="34" charset="0"/>
                          <a:cs typeface="Verdana" pitchFamily="34" charset="0"/>
                        </a:rPr>
                        <a:t>Does </a:t>
                      </a:r>
                      <a:r>
                        <a:rPr lang="en-US" sz="1000" b="1" u="none" strike="noStrike" dirty="0" err="1">
                          <a:effectLst/>
                          <a:latin typeface="Verdana" pitchFamily="34" charset="0"/>
                          <a:ea typeface="Verdana" pitchFamily="34" charset="0"/>
                          <a:cs typeface="Verdana" pitchFamily="34" charset="0"/>
                        </a:rPr>
                        <a:t>Buki</a:t>
                      </a:r>
                      <a:r>
                        <a:rPr lang="en-US" sz="1000" b="1" u="none" strike="noStrike" dirty="0">
                          <a:effectLst/>
                          <a:latin typeface="Verdana" pitchFamily="34" charset="0"/>
                          <a:ea typeface="Verdana" pitchFamily="34" charset="0"/>
                          <a:cs typeface="Verdana" pitchFamily="34" charset="0"/>
                        </a:rPr>
                        <a:t> help students to acquire relevant skills from the National Curriculum? </a:t>
                      </a:r>
                      <a:endParaRPr lang="en-US" sz="1000" b="1" i="0" u="none" strike="noStrike" dirty="0">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r>
              <a:tr h="462207">
                <a:tc>
                  <a:txBody>
                    <a:bodyPr/>
                    <a:lstStyle/>
                    <a:p>
                      <a:pPr algn="l" fontAlgn="ctr"/>
                      <a:r>
                        <a:rPr lang="en-US" sz="1000" b="1" u="none" strike="noStrike">
                          <a:effectLst/>
                          <a:latin typeface="Verdana" pitchFamily="34" charset="0"/>
                          <a:ea typeface="Verdana" pitchFamily="34" charset="0"/>
                          <a:cs typeface="Verdana" pitchFamily="34" charset="0"/>
                        </a:rPr>
                        <a:t>Answer Options</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a:effectLst/>
                          <a:latin typeface="Verdana" pitchFamily="34" charset="0"/>
                          <a:ea typeface="Verdana" pitchFamily="34" charset="0"/>
                          <a:cs typeface="Verdana" pitchFamily="34" charset="0"/>
                        </a:rPr>
                        <a:t>Response Percent</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96438">
                <a:tc>
                  <a:txBody>
                    <a:bodyPr/>
                    <a:lstStyle/>
                    <a:p>
                      <a:pPr algn="l" fontAlgn="b"/>
                      <a:r>
                        <a:rPr lang="en-US" sz="1000" u="none" strike="noStrike">
                          <a:effectLst/>
                          <a:latin typeface="Verdana" pitchFamily="34" charset="0"/>
                          <a:ea typeface="Verdana" pitchFamily="34" charset="0"/>
                          <a:cs typeface="Verdana" pitchFamily="34" charset="0"/>
                        </a:rPr>
                        <a:t>It helps</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97.0%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440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6438">
                <a:tc>
                  <a:txBody>
                    <a:bodyPr/>
                    <a:lstStyle/>
                    <a:p>
                      <a:pPr algn="l" fontAlgn="b"/>
                      <a:r>
                        <a:rPr lang="en-US" sz="1000" u="none" strike="noStrike">
                          <a:effectLst/>
                          <a:latin typeface="Verdana" pitchFamily="34" charset="0"/>
                          <a:ea typeface="Verdana" pitchFamily="34" charset="0"/>
                          <a:cs typeface="Verdana" pitchFamily="34" charset="0"/>
                        </a:rPr>
                        <a:t>It does not help</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6438">
                <a:tc>
                  <a:txBody>
                    <a:bodyPr/>
                    <a:lstStyle/>
                    <a:p>
                      <a:pPr algn="l" fontAlgn="b"/>
                      <a:r>
                        <a:rPr lang="en-US" sz="1000" u="none" strike="noStrike">
                          <a:effectLst/>
                          <a:latin typeface="Verdana" pitchFamily="34" charset="0"/>
                          <a:ea typeface="Verdana" pitchFamily="34" charset="0"/>
                          <a:cs typeface="Verdana" pitchFamily="34" charset="0"/>
                        </a:rPr>
                        <a:t>Difficult to answer</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2.0%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6438">
                <a:tc gridSpan="2">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464</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r h="196438">
                <a:tc gridSpan="2">
                  <a:txBody>
                    <a:bodyPr/>
                    <a:lstStyle/>
                    <a:p>
                      <a:pPr algn="r" fontAlgn="b"/>
                      <a:r>
                        <a:rPr lang="en-US" sz="1000" b="1" u="none" strike="noStrike" dirty="0">
                          <a:effectLst/>
                          <a:latin typeface="Verdana" pitchFamily="34" charset="0"/>
                          <a:ea typeface="Verdana" pitchFamily="34" charset="0"/>
                          <a:cs typeface="Verdana" pitchFamily="34" charset="0"/>
                        </a:rPr>
                        <a:t>skipped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10</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12" name="Chart 11"/>
          <p:cNvGraphicFramePr>
            <a:graphicFrameLocks/>
          </p:cNvGraphicFramePr>
          <p:nvPr>
            <p:extLst>
              <p:ext uri="{D42A27DB-BD31-4B8C-83A1-F6EECF244321}">
                <p14:modId xmlns:p14="http://schemas.microsoft.com/office/powerpoint/2010/main" val="1554127317"/>
              </p:ext>
            </p:extLst>
          </p:nvPr>
        </p:nvGraphicFramePr>
        <p:xfrm>
          <a:off x="5715000" y="1676400"/>
          <a:ext cx="3127663" cy="1828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le 3"/>
          <p:cNvGraphicFramePr>
            <a:graphicFrameLocks noGrp="1"/>
          </p:cNvGraphicFramePr>
          <p:nvPr>
            <p:extLst>
              <p:ext uri="{D42A27DB-BD31-4B8C-83A1-F6EECF244321}">
                <p14:modId xmlns:p14="http://schemas.microsoft.com/office/powerpoint/2010/main" val="406986326"/>
              </p:ext>
            </p:extLst>
          </p:nvPr>
        </p:nvGraphicFramePr>
        <p:xfrm>
          <a:off x="381000" y="3810000"/>
          <a:ext cx="5029201" cy="1981201"/>
        </p:xfrm>
        <a:graphic>
          <a:graphicData uri="http://schemas.openxmlformats.org/drawingml/2006/table">
            <a:tbl>
              <a:tblPr>
                <a:tableStyleId>{5C22544A-7EE6-4342-B048-85BDC9FD1C3A}</a:tableStyleId>
              </a:tblPr>
              <a:tblGrid>
                <a:gridCol w="3161489"/>
                <a:gridCol w="933856"/>
                <a:gridCol w="933856"/>
              </a:tblGrid>
              <a:tr h="416436">
                <a:tc gridSpan="3">
                  <a:txBody>
                    <a:bodyPr/>
                    <a:lstStyle/>
                    <a:p>
                      <a:pPr algn="l" fontAlgn="ctr"/>
                      <a:r>
                        <a:rPr lang="en-US" sz="1000" b="1" u="none" strike="noStrike" dirty="0">
                          <a:effectLst/>
                          <a:latin typeface="Verdana" pitchFamily="34" charset="0"/>
                          <a:ea typeface="Verdana" pitchFamily="34" charset="0"/>
                          <a:cs typeface="Verdana" pitchFamily="34" charset="0"/>
                        </a:rPr>
                        <a:t>How would you evaluate Buki as a </a:t>
                      </a:r>
                      <a:r>
                        <a:rPr lang="en-US" sz="1000" b="1" u="none" strike="noStrike" dirty="0" smtClean="0">
                          <a:effectLst/>
                          <a:latin typeface="Verdana" pitchFamily="34" charset="0"/>
                          <a:ea typeface="Verdana" pitchFamily="34" charset="0"/>
                          <a:cs typeface="Verdana" pitchFamily="34" charset="0"/>
                        </a:rPr>
                        <a:t>cross-disciplinary </a:t>
                      </a:r>
                      <a:r>
                        <a:rPr lang="en-US" sz="1000" b="1" u="none" strike="noStrike" dirty="0">
                          <a:effectLst/>
                          <a:latin typeface="Verdana" pitchFamily="34" charset="0"/>
                          <a:ea typeface="Verdana" pitchFamily="34" charset="0"/>
                          <a:cs typeface="Verdana" pitchFamily="34" charset="0"/>
                        </a:rPr>
                        <a:t>teaching tool? </a:t>
                      </a:r>
                      <a:endParaRPr lang="en-US" sz="1000" b="1" i="0" u="none" strike="noStrike" dirty="0">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r>
              <a:tr h="500725">
                <a:tc>
                  <a:txBody>
                    <a:bodyPr/>
                    <a:lstStyle/>
                    <a:p>
                      <a:pPr algn="l" fontAlgn="ctr"/>
                      <a:r>
                        <a:rPr lang="en-US" sz="1000" b="1" u="none" strike="noStrike" dirty="0">
                          <a:effectLst/>
                          <a:latin typeface="Verdana" pitchFamily="34" charset="0"/>
                          <a:ea typeface="Verdana" pitchFamily="34" charset="0"/>
                          <a:cs typeface="Verdana" pitchFamily="34" charset="0"/>
                        </a:rPr>
                        <a:t>Answer Options</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Percent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212808">
                <a:tc>
                  <a:txBody>
                    <a:bodyPr/>
                    <a:lstStyle/>
                    <a:p>
                      <a:pPr algn="l" fontAlgn="b"/>
                      <a:r>
                        <a:rPr lang="en-US" sz="1000" u="none" strike="noStrike" dirty="0">
                          <a:effectLst/>
                          <a:latin typeface="Verdana" pitchFamily="34" charset="0"/>
                          <a:ea typeface="Verdana" pitchFamily="34" charset="0"/>
                          <a:cs typeface="Verdana" pitchFamily="34" charset="0"/>
                        </a:rPr>
                        <a:t>successful </a:t>
                      </a:r>
                      <a:endParaRPr lang="en-US" sz="1000" b="0" i="0" u="none" strike="noStrike" dirty="0">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84.5%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384</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212808">
                <a:tc>
                  <a:txBody>
                    <a:bodyPr/>
                    <a:lstStyle/>
                    <a:p>
                      <a:pPr algn="l" fontAlgn="b"/>
                      <a:r>
                        <a:rPr lang="en-US" sz="1000" u="none" strike="noStrike" dirty="0">
                          <a:effectLst/>
                          <a:latin typeface="Verdana" pitchFamily="34" charset="0"/>
                          <a:ea typeface="Verdana" pitchFamily="34" charset="0"/>
                          <a:cs typeface="Verdana" pitchFamily="34" charset="0"/>
                        </a:rPr>
                        <a:t>partly successful </a:t>
                      </a:r>
                      <a:endParaRPr lang="en-US" sz="1000" b="0" i="0" u="none" strike="noStrike" dirty="0">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15.5%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71</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212808">
                <a:tc>
                  <a:txBody>
                    <a:bodyPr/>
                    <a:lstStyle/>
                    <a:p>
                      <a:pPr algn="l" fontAlgn="b"/>
                      <a:r>
                        <a:rPr lang="en-US" sz="1000" u="none" strike="noStrike" dirty="0">
                          <a:effectLst/>
                          <a:latin typeface="Verdana" pitchFamily="34" charset="0"/>
                          <a:ea typeface="Verdana" pitchFamily="34" charset="0"/>
                          <a:cs typeface="Verdana" pitchFamily="34" charset="0"/>
                        </a:rPr>
                        <a:t>difficult to answer</a:t>
                      </a:r>
                      <a:endParaRPr lang="en-US" sz="1000" b="0" i="0" u="none" strike="noStrike" dirty="0">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0.0%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212808">
                <a:tc gridSpan="2">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464</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r h="212808">
                <a:tc gridSpan="2">
                  <a:txBody>
                    <a:bodyPr/>
                    <a:lstStyle/>
                    <a:p>
                      <a:pPr algn="r" fontAlgn="b"/>
                      <a:r>
                        <a:rPr lang="en-US" sz="1000" b="1" u="none" strike="noStrike" dirty="0">
                          <a:effectLst/>
                          <a:latin typeface="Verdana" pitchFamily="34" charset="0"/>
                          <a:ea typeface="Verdana" pitchFamily="34" charset="0"/>
                          <a:cs typeface="Verdana" pitchFamily="34" charset="0"/>
                        </a:rPr>
                        <a:t>skipped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9</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13" name="Chart 12"/>
          <p:cNvGraphicFramePr>
            <a:graphicFrameLocks/>
          </p:cNvGraphicFramePr>
          <p:nvPr>
            <p:extLst>
              <p:ext uri="{D42A27DB-BD31-4B8C-83A1-F6EECF244321}">
                <p14:modId xmlns:p14="http://schemas.microsoft.com/office/powerpoint/2010/main" val="3418565699"/>
              </p:ext>
            </p:extLst>
          </p:nvPr>
        </p:nvGraphicFramePr>
        <p:xfrm>
          <a:off x="5715000" y="3810000"/>
          <a:ext cx="3124200" cy="20478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6595474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sp>
        <p:nvSpPr>
          <p:cNvPr id="10" name="TextBox 9"/>
          <p:cNvSpPr txBox="1"/>
          <p:nvPr/>
        </p:nvSpPr>
        <p:spPr>
          <a:xfrm>
            <a:off x="152400" y="6400800"/>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649494073"/>
              </p:ext>
            </p:extLst>
          </p:nvPr>
        </p:nvGraphicFramePr>
        <p:xfrm>
          <a:off x="381000" y="1600200"/>
          <a:ext cx="4927601" cy="1981197"/>
        </p:xfrm>
        <a:graphic>
          <a:graphicData uri="http://schemas.openxmlformats.org/drawingml/2006/table">
            <a:tbl>
              <a:tblPr>
                <a:tableStyleId>{5C22544A-7EE6-4342-B048-85BDC9FD1C3A}</a:tableStyleId>
              </a:tblPr>
              <a:tblGrid>
                <a:gridCol w="3097621"/>
                <a:gridCol w="914990"/>
                <a:gridCol w="914990"/>
              </a:tblGrid>
              <a:tr h="342794">
                <a:tc gridSpan="3">
                  <a:txBody>
                    <a:bodyPr/>
                    <a:lstStyle/>
                    <a:p>
                      <a:pPr algn="l" fontAlgn="ctr"/>
                      <a:r>
                        <a:rPr lang="en-US" sz="1000" b="1" u="none" strike="noStrike">
                          <a:effectLst/>
                          <a:latin typeface="Verdana" pitchFamily="34" charset="0"/>
                          <a:ea typeface="Verdana" pitchFamily="34" charset="0"/>
                          <a:cs typeface="Verdana" pitchFamily="34" charset="0"/>
                        </a:rPr>
                        <a:t>Student academic achievements resulted form the use of Buki </a:t>
                      </a:r>
                      <a:endParaRPr lang="en-US" sz="1000" b="1" i="0" u="none" strike="noStrike">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r>
              <a:tr h="412178">
                <a:tc>
                  <a:txBody>
                    <a:bodyPr/>
                    <a:lstStyle/>
                    <a:p>
                      <a:pPr algn="l" fontAlgn="ctr"/>
                      <a:r>
                        <a:rPr lang="en-US" sz="1000" b="1" u="none" strike="noStrike">
                          <a:effectLst/>
                          <a:latin typeface="Verdana" pitchFamily="34" charset="0"/>
                          <a:ea typeface="Verdana" pitchFamily="34" charset="0"/>
                          <a:cs typeface="Verdana" pitchFamily="34" charset="0"/>
                        </a:rPr>
                        <a:t>Answer Options</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a:effectLst/>
                          <a:latin typeface="Verdana" pitchFamily="34" charset="0"/>
                          <a:ea typeface="Verdana" pitchFamily="34" charset="0"/>
                          <a:cs typeface="Verdana" pitchFamily="34" charset="0"/>
                        </a:rPr>
                        <a:t>Response Percent</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75175">
                <a:tc>
                  <a:txBody>
                    <a:bodyPr/>
                    <a:lstStyle/>
                    <a:p>
                      <a:pPr algn="l" fontAlgn="b"/>
                      <a:r>
                        <a:rPr lang="en-US" sz="1000" u="none" strike="noStrike">
                          <a:effectLst/>
                          <a:latin typeface="Verdana" pitchFamily="34" charset="0"/>
                          <a:ea typeface="Verdana" pitchFamily="34" charset="0"/>
                          <a:cs typeface="Verdana" pitchFamily="34" charset="0"/>
                        </a:rPr>
                        <a:t>improved significantly</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31.0%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140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75175">
                <a:tc>
                  <a:txBody>
                    <a:bodyPr/>
                    <a:lstStyle/>
                    <a:p>
                      <a:pPr algn="l" fontAlgn="b"/>
                      <a:r>
                        <a:rPr lang="en-US" sz="1000" u="none" strike="noStrike">
                          <a:effectLst/>
                          <a:latin typeface="Verdana" pitchFamily="34" charset="0"/>
                          <a:ea typeface="Verdana" pitchFamily="34" charset="0"/>
                          <a:cs typeface="Verdana" pitchFamily="34" charset="0"/>
                        </a:rPr>
                        <a:t>improved </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65.7%</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298</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75175">
                <a:tc>
                  <a:txBody>
                    <a:bodyPr/>
                    <a:lstStyle/>
                    <a:p>
                      <a:pPr algn="l" fontAlgn="b"/>
                      <a:r>
                        <a:rPr lang="en-US" sz="1000" u="none" strike="noStrike">
                          <a:effectLst/>
                          <a:latin typeface="Verdana" pitchFamily="34" charset="0"/>
                          <a:ea typeface="Verdana" pitchFamily="34" charset="0"/>
                          <a:cs typeface="Verdana" pitchFamily="34" charset="0"/>
                        </a:rPr>
                        <a:t>have not changed</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75175">
                <a:tc>
                  <a:txBody>
                    <a:bodyPr/>
                    <a:lstStyle/>
                    <a:p>
                      <a:pPr algn="l" fontAlgn="b"/>
                      <a:r>
                        <a:rPr lang="en-US" sz="1000" u="none" strike="noStrike">
                          <a:effectLst/>
                          <a:latin typeface="Verdana" pitchFamily="34" charset="0"/>
                          <a:ea typeface="Verdana" pitchFamily="34" charset="0"/>
                          <a:cs typeface="Verdana" pitchFamily="34" charset="0"/>
                        </a:rPr>
                        <a:t>showed decrease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75175">
                <a:tc>
                  <a:txBody>
                    <a:bodyPr/>
                    <a:lstStyle/>
                    <a:p>
                      <a:pPr algn="l" fontAlgn="b"/>
                      <a:r>
                        <a:rPr lang="en-US" sz="1000" u="none" strike="noStrike">
                          <a:effectLst/>
                          <a:latin typeface="Verdana" pitchFamily="34" charset="0"/>
                          <a:ea typeface="Verdana" pitchFamily="34" charset="0"/>
                          <a:cs typeface="Verdana" pitchFamily="34" charset="0"/>
                        </a:rPr>
                        <a:t>difficult to answer</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75175">
                <a:tc gridSpan="2">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a:effectLst/>
                          <a:latin typeface="Verdana" pitchFamily="34" charset="0"/>
                          <a:ea typeface="Verdana" pitchFamily="34" charset="0"/>
                          <a:cs typeface="Verdana" pitchFamily="34" charset="0"/>
                        </a:rPr>
                        <a:t>464</a:t>
                      </a:r>
                      <a:endParaRPr lang="ru-RU"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r>
              <a:tr h="175175">
                <a:tc gridSpan="2">
                  <a:txBody>
                    <a:bodyPr/>
                    <a:lstStyle/>
                    <a:p>
                      <a:pPr algn="r" fontAlgn="b"/>
                      <a:r>
                        <a:rPr lang="en-US" sz="1000" b="1" u="none" strike="noStrike" dirty="0">
                          <a:effectLst/>
                          <a:latin typeface="Verdana" pitchFamily="34" charset="0"/>
                          <a:ea typeface="Verdana" pitchFamily="34" charset="0"/>
                          <a:cs typeface="Verdana" pitchFamily="34" charset="0"/>
                        </a:rPr>
                        <a:t>skipped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11</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11" name="Chart 10"/>
          <p:cNvGraphicFramePr>
            <a:graphicFrameLocks/>
          </p:cNvGraphicFramePr>
          <p:nvPr>
            <p:extLst>
              <p:ext uri="{D42A27DB-BD31-4B8C-83A1-F6EECF244321}">
                <p14:modId xmlns:p14="http://schemas.microsoft.com/office/powerpoint/2010/main" val="3815322574"/>
              </p:ext>
            </p:extLst>
          </p:nvPr>
        </p:nvGraphicFramePr>
        <p:xfrm>
          <a:off x="5486400" y="1600200"/>
          <a:ext cx="3371850" cy="1981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738990113"/>
              </p:ext>
            </p:extLst>
          </p:nvPr>
        </p:nvGraphicFramePr>
        <p:xfrm>
          <a:off x="381000" y="3962400"/>
          <a:ext cx="4927601" cy="1831340"/>
        </p:xfrm>
        <a:graphic>
          <a:graphicData uri="http://schemas.openxmlformats.org/drawingml/2006/table">
            <a:tbl>
              <a:tblPr>
                <a:tableStyleId>{5C22544A-7EE6-4342-B048-85BDC9FD1C3A}</a:tableStyleId>
              </a:tblPr>
              <a:tblGrid>
                <a:gridCol w="3097621"/>
                <a:gridCol w="914990"/>
                <a:gridCol w="914990"/>
              </a:tblGrid>
              <a:tr h="316865">
                <a:tc gridSpan="3">
                  <a:txBody>
                    <a:bodyPr/>
                    <a:lstStyle/>
                    <a:p>
                      <a:pPr algn="l" fontAlgn="ctr"/>
                      <a:r>
                        <a:rPr lang="en-US" sz="1000" b="1" u="none" strike="noStrike" dirty="0">
                          <a:effectLst/>
                          <a:latin typeface="Verdana" pitchFamily="34" charset="0"/>
                          <a:ea typeface="Verdana" pitchFamily="34" charset="0"/>
                          <a:cs typeface="Verdana" pitchFamily="34" charset="0"/>
                        </a:rPr>
                        <a:t>How difficult is it to learn from </a:t>
                      </a:r>
                      <a:r>
                        <a:rPr lang="en-US" sz="1000" b="1" u="none" strike="noStrike" dirty="0" err="1">
                          <a:effectLst/>
                          <a:latin typeface="Verdana" pitchFamily="34" charset="0"/>
                          <a:ea typeface="Verdana" pitchFamily="34" charset="0"/>
                          <a:cs typeface="Verdana" pitchFamily="34" charset="0"/>
                        </a:rPr>
                        <a:t>Buki</a:t>
                      </a:r>
                      <a:r>
                        <a:rPr lang="en-US" sz="1000" b="1" u="none" strike="noStrike" dirty="0">
                          <a:effectLst/>
                          <a:latin typeface="Verdana" pitchFamily="34" charset="0"/>
                          <a:ea typeface="Verdana" pitchFamily="34" charset="0"/>
                          <a:cs typeface="Verdana" pitchFamily="34" charset="0"/>
                        </a:rPr>
                        <a:t>? </a:t>
                      </a:r>
                      <a:endParaRPr lang="en-US" sz="1000" b="1" i="0" u="none" strike="noStrike" dirty="0">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r>
              <a:tr h="381000">
                <a:tc>
                  <a:txBody>
                    <a:bodyPr/>
                    <a:lstStyle/>
                    <a:p>
                      <a:pPr algn="l" fontAlgn="ctr"/>
                      <a:r>
                        <a:rPr lang="en-US" sz="1000" b="1" u="none" strike="noStrike">
                          <a:effectLst/>
                          <a:latin typeface="Verdana" pitchFamily="34" charset="0"/>
                          <a:ea typeface="Verdana" pitchFamily="34" charset="0"/>
                          <a:cs typeface="Verdana" pitchFamily="34" charset="0"/>
                        </a:rPr>
                        <a:t>Answer Options</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a:effectLst/>
                          <a:latin typeface="Verdana" pitchFamily="34" charset="0"/>
                          <a:ea typeface="Verdana" pitchFamily="34" charset="0"/>
                          <a:cs typeface="Verdana" pitchFamily="34" charset="0"/>
                        </a:rPr>
                        <a:t>Response Percent</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61925">
                <a:tc>
                  <a:txBody>
                    <a:bodyPr/>
                    <a:lstStyle/>
                    <a:p>
                      <a:pPr algn="l" fontAlgn="b"/>
                      <a:r>
                        <a:rPr lang="en-US" sz="1000" u="none" strike="noStrike">
                          <a:effectLst/>
                          <a:latin typeface="Verdana" pitchFamily="34" charset="0"/>
                          <a:ea typeface="Verdana" pitchFamily="34" charset="0"/>
                          <a:cs typeface="Verdana" pitchFamily="34" charset="0"/>
                        </a:rPr>
                        <a:t>very easy</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24.2%</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112</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925">
                <a:tc>
                  <a:txBody>
                    <a:bodyPr/>
                    <a:lstStyle/>
                    <a:p>
                      <a:pPr algn="l" fontAlgn="b"/>
                      <a:r>
                        <a:rPr lang="en-US" sz="1000" u="none" strike="noStrike">
                          <a:effectLst/>
                          <a:latin typeface="Verdana" pitchFamily="34" charset="0"/>
                          <a:ea typeface="Verdana" pitchFamily="34" charset="0"/>
                          <a:cs typeface="Verdana" pitchFamily="34" charset="0"/>
                        </a:rPr>
                        <a:t>easy</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50.5%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234</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925">
                <a:tc>
                  <a:txBody>
                    <a:bodyPr/>
                    <a:lstStyle/>
                    <a:p>
                      <a:pPr algn="l" fontAlgn="b"/>
                      <a:r>
                        <a:rPr lang="en-US" sz="1000" u="none" strike="noStrike">
                          <a:effectLst/>
                          <a:latin typeface="Verdana" pitchFamily="34" charset="0"/>
                          <a:ea typeface="Verdana" pitchFamily="34" charset="0"/>
                          <a:cs typeface="Verdana" pitchFamily="34" charset="0"/>
                        </a:rPr>
                        <a:t>normal</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25.3%</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117</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925">
                <a:tc>
                  <a:txBody>
                    <a:bodyPr/>
                    <a:lstStyle/>
                    <a:p>
                      <a:pPr algn="l" fontAlgn="b"/>
                      <a:r>
                        <a:rPr lang="en-US" sz="1000" u="none" strike="noStrike">
                          <a:effectLst/>
                          <a:latin typeface="Verdana" pitchFamily="34" charset="0"/>
                          <a:ea typeface="Verdana" pitchFamily="34" charset="0"/>
                          <a:cs typeface="Verdana" pitchFamily="34" charset="0"/>
                        </a:rPr>
                        <a:t>difficult</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0.0%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925">
                <a:tc>
                  <a:txBody>
                    <a:bodyPr/>
                    <a:lstStyle/>
                    <a:p>
                      <a:pPr algn="l" fontAlgn="b"/>
                      <a:r>
                        <a:rPr lang="en-US" sz="1000" u="none" strike="noStrike">
                          <a:effectLst/>
                          <a:latin typeface="Verdana" pitchFamily="34" charset="0"/>
                          <a:ea typeface="Verdana" pitchFamily="34" charset="0"/>
                          <a:cs typeface="Verdana" pitchFamily="34" charset="0"/>
                        </a:rPr>
                        <a:t>very difficult </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0.0%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925">
                <a:tc gridSpan="2">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a:effectLst/>
                          <a:latin typeface="Verdana" pitchFamily="34" charset="0"/>
                          <a:ea typeface="Verdana" pitchFamily="34" charset="0"/>
                          <a:cs typeface="Verdana" pitchFamily="34" charset="0"/>
                        </a:rPr>
                        <a:t>464</a:t>
                      </a:r>
                      <a:endParaRPr lang="ru-RU"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r>
              <a:tr h="161925">
                <a:tc gridSpan="2">
                  <a:txBody>
                    <a:bodyPr/>
                    <a:lstStyle/>
                    <a:p>
                      <a:pPr algn="r" fontAlgn="b"/>
                      <a:r>
                        <a:rPr lang="en-US" sz="1000" b="1" u="none" strike="noStrike" dirty="0">
                          <a:effectLst/>
                          <a:latin typeface="Verdana" pitchFamily="34" charset="0"/>
                          <a:ea typeface="Verdana" pitchFamily="34" charset="0"/>
                          <a:cs typeface="Verdana" pitchFamily="34" charset="0"/>
                        </a:rPr>
                        <a:t>skipped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1</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12" name="Chart 11"/>
          <p:cNvGraphicFramePr>
            <a:graphicFrameLocks/>
          </p:cNvGraphicFramePr>
          <p:nvPr>
            <p:extLst>
              <p:ext uri="{D42A27DB-BD31-4B8C-83A1-F6EECF244321}">
                <p14:modId xmlns:p14="http://schemas.microsoft.com/office/powerpoint/2010/main" val="2580586268"/>
              </p:ext>
            </p:extLst>
          </p:nvPr>
        </p:nvGraphicFramePr>
        <p:xfrm>
          <a:off x="5562600" y="3886201"/>
          <a:ext cx="3238500" cy="1981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6093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sp>
        <p:nvSpPr>
          <p:cNvPr id="7" name="TextBox 6"/>
          <p:cNvSpPr txBox="1"/>
          <p:nvPr/>
        </p:nvSpPr>
        <p:spPr>
          <a:xfrm>
            <a:off x="152400" y="6452734"/>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621126606"/>
              </p:ext>
            </p:extLst>
          </p:nvPr>
        </p:nvGraphicFramePr>
        <p:xfrm>
          <a:off x="1371600" y="1676400"/>
          <a:ext cx="6019800" cy="1981200"/>
        </p:xfrm>
        <a:graphic>
          <a:graphicData uri="http://schemas.openxmlformats.org/drawingml/2006/table">
            <a:tbl>
              <a:tblPr>
                <a:tableStyleId>{5C22544A-7EE6-4342-B048-85BDC9FD1C3A}</a:tableStyleId>
              </a:tblPr>
              <a:tblGrid>
                <a:gridCol w="3528848"/>
                <a:gridCol w="1245476"/>
                <a:gridCol w="1245476"/>
              </a:tblGrid>
              <a:tr h="180109">
                <a:tc gridSpan="3">
                  <a:txBody>
                    <a:bodyPr/>
                    <a:lstStyle/>
                    <a:p>
                      <a:pPr algn="l" fontAlgn="ctr"/>
                      <a:r>
                        <a:rPr lang="en-US" sz="1100" b="1" u="none" strike="noStrike" dirty="0">
                          <a:effectLst/>
                          <a:latin typeface="Verdana" pitchFamily="34" charset="0"/>
                          <a:ea typeface="Verdana" pitchFamily="34" charset="0"/>
                          <a:cs typeface="Verdana" pitchFamily="34" charset="0"/>
                        </a:rPr>
                        <a:t>In what subjects teachers use </a:t>
                      </a:r>
                      <a:r>
                        <a:rPr lang="en-US" sz="1100" b="1" u="none" strike="noStrike" dirty="0" err="1">
                          <a:effectLst/>
                          <a:latin typeface="Verdana" pitchFamily="34" charset="0"/>
                          <a:ea typeface="Verdana" pitchFamily="34" charset="0"/>
                          <a:cs typeface="Verdana" pitchFamily="34" charset="0"/>
                        </a:rPr>
                        <a:t>Buki</a:t>
                      </a:r>
                      <a:r>
                        <a:rPr lang="en-US" sz="1100" b="1" u="none" strike="noStrike" dirty="0">
                          <a:effectLst/>
                          <a:latin typeface="Verdana" pitchFamily="34" charset="0"/>
                          <a:ea typeface="Verdana" pitchFamily="34" charset="0"/>
                          <a:cs typeface="Verdana" pitchFamily="34" charset="0"/>
                        </a:rPr>
                        <a:t>? (you can select more than one)</a:t>
                      </a:r>
                      <a:endParaRPr lang="en-US" sz="1100" b="1" i="0" u="none" strike="noStrike" dirty="0">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r>
              <a:tr h="360219">
                <a:tc>
                  <a:txBody>
                    <a:bodyPr/>
                    <a:lstStyle/>
                    <a:p>
                      <a:pPr algn="l" fontAlgn="ctr"/>
                      <a:r>
                        <a:rPr lang="en-US" sz="1100" b="1" u="none" strike="noStrike" dirty="0">
                          <a:effectLst/>
                          <a:latin typeface="Verdana" pitchFamily="34" charset="0"/>
                          <a:ea typeface="Verdana" pitchFamily="34" charset="0"/>
                          <a:cs typeface="Verdana" pitchFamily="34" charset="0"/>
                        </a:rPr>
                        <a:t>Answer Options</a:t>
                      </a:r>
                      <a:endParaRPr lang="en-US" sz="11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100" b="1" u="none" strike="noStrike" dirty="0">
                          <a:effectLst/>
                          <a:latin typeface="Verdana" pitchFamily="34" charset="0"/>
                          <a:ea typeface="Verdana" pitchFamily="34" charset="0"/>
                          <a:cs typeface="Verdana" pitchFamily="34" charset="0"/>
                        </a:rPr>
                        <a:t>Response Percent</a:t>
                      </a:r>
                      <a:endParaRPr lang="en-US" sz="11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100" b="1" u="none" strike="noStrike" dirty="0">
                          <a:effectLst/>
                          <a:latin typeface="Verdana" pitchFamily="34" charset="0"/>
                          <a:ea typeface="Verdana" pitchFamily="34" charset="0"/>
                          <a:cs typeface="Verdana" pitchFamily="34" charset="0"/>
                        </a:rPr>
                        <a:t>Response Count</a:t>
                      </a:r>
                      <a:endParaRPr lang="en-US" sz="11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80109">
                <a:tc>
                  <a:txBody>
                    <a:bodyPr/>
                    <a:lstStyle/>
                    <a:p>
                      <a:pPr algn="l" fontAlgn="b"/>
                      <a:r>
                        <a:rPr lang="en-US" sz="1100" u="none" strike="noStrike">
                          <a:effectLst/>
                          <a:latin typeface="Verdana" pitchFamily="34" charset="0"/>
                          <a:ea typeface="Verdana" pitchFamily="34" charset="0"/>
                          <a:cs typeface="Verdana" pitchFamily="34" charset="0"/>
                        </a:rPr>
                        <a:t>Georgian language and literature</a:t>
                      </a:r>
                      <a:endParaRPr lang="en-US" sz="11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100" u="none" strike="noStrike">
                          <a:effectLst/>
                          <a:latin typeface="Verdana" pitchFamily="34" charset="0"/>
                          <a:ea typeface="Verdana" pitchFamily="34" charset="0"/>
                          <a:cs typeface="Verdana" pitchFamily="34" charset="0"/>
                        </a:rPr>
                        <a:t>96.5%</a:t>
                      </a:r>
                      <a:endParaRPr lang="ru-RU" sz="11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100" u="none" strike="noStrike" dirty="0">
                          <a:effectLst/>
                          <a:latin typeface="Verdana" pitchFamily="34" charset="0"/>
                          <a:ea typeface="Verdana" pitchFamily="34" charset="0"/>
                          <a:cs typeface="Verdana" pitchFamily="34" charset="0"/>
                        </a:rPr>
                        <a:t>434</a:t>
                      </a:r>
                      <a:endParaRPr lang="ru-RU" sz="1100" b="0" i="0" u="none" strike="noStrike" dirty="0">
                        <a:effectLst/>
                        <a:latin typeface="Verdana" pitchFamily="34" charset="0"/>
                        <a:ea typeface="Verdana" pitchFamily="34" charset="0"/>
                        <a:cs typeface="Verdana" pitchFamily="34" charset="0"/>
                      </a:endParaRPr>
                    </a:p>
                  </a:txBody>
                  <a:tcPr marL="9525" marR="9525" marT="9525" marB="0" anchor="ctr"/>
                </a:tc>
              </a:tr>
              <a:tr h="180109">
                <a:tc>
                  <a:txBody>
                    <a:bodyPr/>
                    <a:lstStyle/>
                    <a:p>
                      <a:pPr algn="l" fontAlgn="b"/>
                      <a:r>
                        <a:rPr lang="en-US" sz="1100" u="none" strike="noStrike">
                          <a:effectLst/>
                          <a:latin typeface="Verdana" pitchFamily="34" charset="0"/>
                          <a:ea typeface="Verdana" pitchFamily="34" charset="0"/>
                          <a:cs typeface="Verdana" pitchFamily="34" charset="0"/>
                        </a:rPr>
                        <a:t>Math</a:t>
                      </a:r>
                      <a:endParaRPr lang="en-US" sz="11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100" u="none" strike="noStrike">
                          <a:effectLst/>
                          <a:latin typeface="Verdana" pitchFamily="34" charset="0"/>
                          <a:ea typeface="Verdana" pitchFamily="34" charset="0"/>
                          <a:cs typeface="Verdana" pitchFamily="34" charset="0"/>
                        </a:rPr>
                        <a:t>93.5%</a:t>
                      </a:r>
                      <a:endParaRPr lang="ru-RU" sz="11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100" u="none" strike="noStrike">
                          <a:effectLst/>
                          <a:latin typeface="Verdana" pitchFamily="34" charset="0"/>
                          <a:ea typeface="Verdana" pitchFamily="34" charset="0"/>
                          <a:cs typeface="Verdana" pitchFamily="34" charset="0"/>
                        </a:rPr>
                        <a:t>421</a:t>
                      </a:r>
                      <a:endParaRPr lang="ru-RU" sz="1100" b="0" i="0" u="none" strike="noStrike">
                        <a:effectLst/>
                        <a:latin typeface="Verdana" pitchFamily="34" charset="0"/>
                        <a:ea typeface="Verdana" pitchFamily="34" charset="0"/>
                        <a:cs typeface="Verdana" pitchFamily="34" charset="0"/>
                      </a:endParaRPr>
                    </a:p>
                  </a:txBody>
                  <a:tcPr marL="9525" marR="9525" marT="9525" marB="0" anchor="ctr"/>
                </a:tc>
              </a:tr>
              <a:tr h="180109">
                <a:tc>
                  <a:txBody>
                    <a:bodyPr/>
                    <a:lstStyle/>
                    <a:p>
                      <a:pPr algn="l" fontAlgn="b"/>
                      <a:r>
                        <a:rPr lang="en-US" sz="1100" u="none" strike="noStrike">
                          <a:effectLst/>
                          <a:latin typeface="Verdana" pitchFamily="34" charset="0"/>
                          <a:ea typeface="Verdana" pitchFamily="34" charset="0"/>
                          <a:cs typeface="Verdana" pitchFamily="34" charset="0"/>
                        </a:rPr>
                        <a:t>English </a:t>
                      </a:r>
                      <a:endParaRPr lang="en-US" sz="11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100" u="none" strike="noStrike">
                          <a:effectLst/>
                          <a:latin typeface="Verdana" pitchFamily="34" charset="0"/>
                          <a:ea typeface="Verdana" pitchFamily="34" charset="0"/>
                          <a:cs typeface="Verdana" pitchFamily="34" charset="0"/>
                        </a:rPr>
                        <a:t>79.4%</a:t>
                      </a:r>
                      <a:endParaRPr lang="ru-RU" sz="11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100" u="none" strike="noStrike">
                          <a:effectLst/>
                          <a:latin typeface="Verdana" pitchFamily="34" charset="0"/>
                          <a:ea typeface="Verdana" pitchFamily="34" charset="0"/>
                          <a:cs typeface="Verdana" pitchFamily="34" charset="0"/>
                        </a:rPr>
                        <a:t>357</a:t>
                      </a:r>
                      <a:endParaRPr lang="ru-RU" sz="1100" b="0" i="0" u="none" strike="noStrike">
                        <a:effectLst/>
                        <a:latin typeface="Verdana" pitchFamily="34" charset="0"/>
                        <a:ea typeface="Verdana" pitchFamily="34" charset="0"/>
                        <a:cs typeface="Verdana" pitchFamily="34" charset="0"/>
                      </a:endParaRPr>
                    </a:p>
                  </a:txBody>
                  <a:tcPr marL="9525" marR="9525" marT="9525" marB="0" anchor="ctr"/>
                </a:tc>
              </a:tr>
              <a:tr h="180109">
                <a:tc>
                  <a:txBody>
                    <a:bodyPr/>
                    <a:lstStyle/>
                    <a:p>
                      <a:pPr algn="l" fontAlgn="b"/>
                      <a:r>
                        <a:rPr lang="en-US" sz="1100" u="none" strike="noStrike">
                          <a:effectLst/>
                          <a:latin typeface="Verdana" pitchFamily="34" charset="0"/>
                          <a:ea typeface="Verdana" pitchFamily="34" charset="0"/>
                          <a:cs typeface="Verdana" pitchFamily="34" charset="0"/>
                        </a:rPr>
                        <a:t>Natural Sciences</a:t>
                      </a:r>
                      <a:endParaRPr lang="en-US" sz="11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100" u="none" strike="noStrike">
                          <a:effectLst/>
                          <a:latin typeface="Verdana" pitchFamily="34" charset="0"/>
                          <a:ea typeface="Verdana" pitchFamily="34" charset="0"/>
                          <a:cs typeface="Verdana" pitchFamily="34" charset="0"/>
                        </a:rPr>
                        <a:t>82.0%</a:t>
                      </a:r>
                      <a:endParaRPr lang="ru-RU" sz="11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100" u="none" strike="noStrike">
                          <a:effectLst/>
                          <a:latin typeface="Verdana" pitchFamily="34" charset="0"/>
                          <a:ea typeface="Verdana" pitchFamily="34" charset="0"/>
                          <a:cs typeface="Verdana" pitchFamily="34" charset="0"/>
                        </a:rPr>
                        <a:t>369</a:t>
                      </a:r>
                      <a:endParaRPr lang="ru-RU" sz="1100" b="0" i="0" u="none" strike="noStrike">
                        <a:effectLst/>
                        <a:latin typeface="Verdana" pitchFamily="34" charset="0"/>
                        <a:ea typeface="Verdana" pitchFamily="34" charset="0"/>
                        <a:cs typeface="Verdana" pitchFamily="34" charset="0"/>
                      </a:endParaRPr>
                    </a:p>
                  </a:txBody>
                  <a:tcPr marL="9525" marR="9525" marT="9525" marB="0" anchor="ctr"/>
                </a:tc>
              </a:tr>
              <a:tr h="180109">
                <a:tc>
                  <a:txBody>
                    <a:bodyPr/>
                    <a:lstStyle/>
                    <a:p>
                      <a:pPr algn="l" fontAlgn="b"/>
                      <a:r>
                        <a:rPr lang="en-US" sz="1100" u="none" strike="noStrike">
                          <a:effectLst/>
                          <a:latin typeface="Verdana" pitchFamily="34" charset="0"/>
                          <a:ea typeface="Verdana" pitchFamily="34" charset="0"/>
                          <a:cs typeface="Verdana" pitchFamily="34" charset="0"/>
                        </a:rPr>
                        <a:t>applied arts</a:t>
                      </a:r>
                      <a:endParaRPr lang="en-US" sz="11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100" u="none" strike="noStrike">
                          <a:effectLst/>
                          <a:latin typeface="Verdana" pitchFamily="34" charset="0"/>
                          <a:ea typeface="Verdana" pitchFamily="34" charset="0"/>
                          <a:cs typeface="Verdana" pitchFamily="34" charset="0"/>
                        </a:rPr>
                        <a:t>83.4%</a:t>
                      </a:r>
                      <a:endParaRPr lang="ru-RU" sz="11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100" u="none" strike="noStrike">
                          <a:effectLst/>
                          <a:latin typeface="Verdana" pitchFamily="34" charset="0"/>
                          <a:ea typeface="Verdana" pitchFamily="34" charset="0"/>
                          <a:cs typeface="Verdana" pitchFamily="34" charset="0"/>
                        </a:rPr>
                        <a:t>375</a:t>
                      </a:r>
                      <a:endParaRPr lang="ru-RU" sz="1100" b="0" i="0" u="none" strike="noStrike">
                        <a:effectLst/>
                        <a:latin typeface="Verdana" pitchFamily="34" charset="0"/>
                        <a:ea typeface="Verdana" pitchFamily="34" charset="0"/>
                        <a:cs typeface="Verdana" pitchFamily="34" charset="0"/>
                      </a:endParaRPr>
                    </a:p>
                  </a:txBody>
                  <a:tcPr marL="9525" marR="9525" marT="9525" marB="0" anchor="ctr"/>
                </a:tc>
              </a:tr>
              <a:tr h="180109">
                <a:tc>
                  <a:txBody>
                    <a:bodyPr/>
                    <a:lstStyle/>
                    <a:p>
                      <a:pPr algn="l" fontAlgn="b"/>
                      <a:r>
                        <a:rPr lang="en-US" sz="1100" u="none" strike="noStrike">
                          <a:effectLst/>
                          <a:latin typeface="Verdana" pitchFamily="34" charset="0"/>
                          <a:ea typeface="Verdana" pitchFamily="34" charset="0"/>
                          <a:cs typeface="Verdana" pitchFamily="34" charset="0"/>
                        </a:rPr>
                        <a:t>music</a:t>
                      </a:r>
                      <a:endParaRPr lang="en-US" sz="11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100" u="none" strike="noStrike">
                          <a:effectLst/>
                          <a:latin typeface="Verdana" pitchFamily="34" charset="0"/>
                          <a:ea typeface="Verdana" pitchFamily="34" charset="0"/>
                          <a:cs typeface="Verdana" pitchFamily="34" charset="0"/>
                        </a:rPr>
                        <a:t>68.0%</a:t>
                      </a:r>
                      <a:endParaRPr lang="ru-RU" sz="11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100" u="none" strike="noStrike">
                          <a:effectLst/>
                          <a:latin typeface="Verdana" pitchFamily="34" charset="0"/>
                          <a:ea typeface="Verdana" pitchFamily="34" charset="0"/>
                          <a:cs typeface="Verdana" pitchFamily="34" charset="0"/>
                        </a:rPr>
                        <a:t>306</a:t>
                      </a:r>
                      <a:endParaRPr lang="ru-RU" sz="1100" b="0" i="0" u="none" strike="noStrike">
                        <a:effectLst/>
                        <a:latin typeface="Verdana" pitchFamily="34" charset="0"/>
                        <a:ea typeface="Verdana" pitchFamily="34" charset="0"/>
                        <a:cs typeface="Verdana" pitchFamily="34" charset="0"/>
                      </a:endParaRPr>
                    </a:p>
                  </a:txBody>
                  <a:tcPr marL="9525" marR="9525" marT="9525" marB="0" anchor="ctr"/>
                </a:tc>
              </a:tr>
              <a:tr h="180109">
                <a:tc gridSpan="2">
                  <a:txBody>
                    <a:bodyPr/>
                    <a:lstStyle/>
                    <a:p>
                      <a:pPr algn="r" fontAlgn="b"/>
                      <a:r>
                        <a:rPr lang="en-US" sz="1100" b="1" u="none" strike="noStrike" dirty="0">
                          <a:effectLst/>
                          <a:latin typeface="Verdana" pitchFamily="34" charset="0"/>
                          <a:ea typeface="Verdana" pitchFamily="34" charset="0"/>
                          <a:cs typeface="Verdana" pitchFamily="34" charset="0"/>
                        </a:rPr>
                        <a:t>answered question</a:t>
                      </a:r>
                      <a:endParaRPr lang="en-US" sz="11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100" b="1" u="none" strike="noStrike">
                          <a:effectLst/>
                          <a:latin typeface="Verdana" pitchFamily="34" charset="0"/>
                          <a:ea typeface="Verdana" pitchFamily="34" charset="0"/>
                          <a:cs typeface="Verdana" pitchFamily="34" charset="0"/>
                        </a:rPr>
                        <a:t>464</a:t>
                      </a:r>
                      <a:endParaRPr lang="ru-RU" sz="11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r>
              <a:tr h="180109">
                <a:tc gridSpan="2">
                  <a:txBody>
                    <a:bodyPr/>
                    <a:lstStyle/>
                    <a:p>
                      <a:pPr algn="r" fontAlgn="b"/>
                      <a:r>
                        <a:rPr lang="en-US" sz="1100" b="1" u="none" strike="noStrike" dirty="0">
                          <a:effectLst/>
                          <a:latin typeface="Verdana" pitchFamily="34" charset="0"/>
                          <a:ea typeface="Verdana" pitchFamily="34" charset="0"/>
                          <a:cs typeface="Verdana" pitchFamily="34" charset="0"/>
                        </a:rPr>
                        <a:t>skipped question</a:t>
                      </a:r>
                      <a:endParaRPr lang="en-US" sz="11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100" b="1" u="none" strike="noStrike" dirty="0">
                          <a:effectLst/>
                          <a:latin typeface="Verdana" pitchFamily="34" charset="0"/>
                          <a:ea typeface="Verdana" pitchFamily="34" charset="0"/>
                          <a:cs typeface="Verdana" pitchFamily="34" charset="0"/>
                        </a:rPr>
                        <a:t>14</a:t>
                      </a:r>
                      <a:endParaRPr lang="ru-RU" sz="11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9" name="Chart 8"/>
          <p:cNvGraphicFramePr>
            <a:graphicFrameLocks/>
          </p:cNvGraphicFramePr>
          <p:nvPr>
            <p:extLst>
              <p:ext uri="{D42A27DB-BD31-4B8C-83A1-F6EECF244321}">
                <p14:modId xmlns:p14="http://schemas.microsoft.com/office/powerpoint/2010/main" val="1235344283"/>
              </p:ext>
            </p:extLst>
          </p:nvPr>
        </p:nvGraphicFramePr>
        <p:xfrm>
          <a:off x="1676400" y="3770784"/>
          <a:ext cx="5516218" cy="268195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sp>
        <p:nvSpPr>
          <p:cNvPr id="10" name="TextBox 9"/>
          <p:cNvSpPr txBox="1"/>
          <p:nvPr/>
        </p:nvSpPr>
        <p:spPr>
          <a:xfrm>
            <a:off x="152400" y="6452734"/>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3832683067"/>
              </p:ext>
            </p:extLst>
          </p:nvPr>
        </p:nvGraphicFramePr>
        <p:xfrm>
          <a:off x="304800" y="1600200"/>
          <a:ext cx="4927601" cy="1831340"/>
        </p:xfrm>
        <a:graphic>
          <a:graphicData uri="http://schemas.openxmlformats.org/drawingml/2006/table">
            <a:tbl>
              <a:tblPr>
                <a:tableStyleId>{5C22544A-7EE6-4342-B048-85BDC9FD1C3A}</a:tableStyleId>
              </a:tblPr>
              <a:tblGrid>
                <a:gridCol w="3097621"/>
                <a:gridCol w="914990"/>
                <a:gridCol w="914990"/>
              </a:tblGrid>
              <a:tr h="316865">
                <a:tc gridSpan="3">
                  <a:txBody>
                    <a:bodyPr/>
                    <a:lstStyle/>
                    <a:p>
                      <a:pPr algn="l" fontAlgn="ctr"/>
                      <a:r>
                        <a:rPr lang="en-US" sz="1000" b="1" u="none" strike="noStrike">
                          <a:effectLst/>
                          <a:latin typeface="Verdana" pitchFamily="34" charset="0"/>
                          <a:ea typeface="Verdana" pitchFamily="34" charset="0"/>
                          <a:cs typeface="Verdana" pitchFamily="34" charset="0"/>
                        </a:rPr>
                        <a:t>How many lessons a day incoporates use of Buki?</a:t>
                      </a:r>
                      <a:endParaRPr lang="en-US" sz="1000" b="1" i="0" u="none" strike="noStrike">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r>
              <a:tr h="381000">
                <a:tc>
                  <a:txBody>
                    <a:bodyPr/>
                    <a:lstStyle/>
                    <a:p>
                      <a:pPr algn="l" fontAlgn="ctr"/>
                      <a:r>
                        <a:rPr lang="en-US" sz="1000" b="1" u="none" strike="noStrike">
                          <a:effectLst/>
                          <a:latin typeface="Verdana" pitchFamily="34" charset="0"/>
                          <a:ea typeface="Verdana" pitchFamily="34" charset="0"/>
                          <a:cs typeface="Verdana" pitchFamily="34" charset="0"/>
                        </a:rPr>
                        <a:t>Answer Options</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a:effectLst/>
                          <a:latin typeface="Verdana" pitchFamily="34" charset="0"/>
                          <a:ea typeface="Verdana" pitchFamily="34" charset="0"/>
                          <a:cs typeface="Verdana" pitchFamily="34" charset="0"/>
                        </a:rPr>
                        <a:t>Response Percent</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61925">
                <a:tc>
                  <a:txBody>
                    <a:bodyPr/>
                    <a:lstStyle/>
                    <a:p>
                      <a:pPr algn="l" fontAlgn="b"/>
                      <a:r>
                        <a:rPr lang="en-US" sz="1000" u="none" strike="noStrike" dirty="0">
                          <a:effectLst/>
                          <a:latin typeface="Verdana" pitchFamily="34" charset="0"/>
                          <a:ea typeface="Verdana" pitchFamily="34" charset="0"/>
                          <a:cs typeface="Verdana" pitchFamily="34" charset="0"/>
                        </a:rPr>
                        <a:t>Only one lesson</a:t>
                      </a:r>
                      <a:endParaRPr lang="en-US" sz="1000" b="0" i="0" u="none" strike="noStrike" dirty="0">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10.5%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48</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925">
                <a:tc>
                  <a:txBody>
                    <a:bodyPr/>
                    <a:lstStyle/>
                    <a:p>
                      <a:pPr algn="l" fontAlgn="b"/>
                      <a:r>
                        <a:rPr lang="en-US" sz="1000" u="none" strike="noStrike" dirty="0">
                          <a:effectLst/>
                          <a:latin typeface="Verdana" pitchFamily="34" charset="0"/>
                          <a:ea typeface="Verdana" pitchFamily="34" charset="0"/>
                          <a:cs typeface="Verdana" pitchFamily="34" charset="0"/>
                        </a:rPr>
                        <a:t>2 lessons</a:t>
                      </a:r>
                      <a:endParaRPr lang="en-US" sz="1000" b="0" i="0" u="none" strike="noStrike" dirty="0">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41.1%</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189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925">
                <a:tc>
                  <a:txBody>
                    <a:bodyPr/>
                    <a:lstStyle/>
                    <a:p>
                      <a:pPr algn="l" fontAlgn="b"/>
                      <a:r>
                        <a:rPr lang="en-US" sz="1000" u="none" strike="noStrike" dirty="0">
                          <a:effectLst/>
                          <a:latin typeface="Verdana" pitchFamily="34" charset="0"/>
                          <a:ea typeface="Verdana" pitchFamily="34" charset="0"/>
                          <a:cs typeface="Verdana" pitchFamily="34" charset="0"/>
                        </a:rPr>
                        <a:t>3 lessons</a:t>
                      </a:r>
                      <a:endParaRPr lang="en-US" sz="1000" b="0" i="0" u="none" strike="noStrike" dirty="0">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33.7%</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155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925">
                <a:tc>
                  <a:txBody>
                    <a:bodyPr/>
                    <a:lstStyle/>
                    <a:p>
                      <a:pPr algn="l" fontAlgn="b"/>
                      <a:r>
                        <a:rPr lang="en-US" sz="1000" u="none" strike="noStrike" dirty="0">
                          <a:effectLst/>
                          <a:latin typeface="Verdana" pitchFamily="34" charset="0"/>
                          <a:ea typeface="Verdana" pitchFamily="34" charset="0"/>
                          <a:cs typeface="Verdana" pitchFamily="34" charset="0"/>
                        </a:rPr>
                        <a:t>All lessons</a:t>
                      </a:r>
                      <a:endParaRPr lang="en-US" sz="1000" b="0" i="0" u="none" strike="noStrike" dirty="0">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14.7%</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67</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925">
                <a:tc>
                  <a:txBody>
                    <a:bodyPr/>
                    <a:lstStyle/>
                    <a:p>
                      <a:pPr algn="l" fontAlgn="b"/>
                      <a:r>
                        <a:rPr lang="en-US" sz="1000" u="none" strike="noStrike" dirty="0">
                          <a:effectLst/>
                          <a:latin typeface="Verdana" pitchFamily="34" charset="0"/>
                          <a:ea typeface="Verdana" pitchFamily="34" charset="0"/>
                          <a:cs typeface="Verdana" pitchFamily="34" charset="0"/>
                        </a:rPr>
                        <a:t>None </a:t>
                      </a:r>
                      <a:endParaRPr lang="en-US" sz="1000" b="0" i="0" u="none" strike="noStrike" dirty="0">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0.0%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925">
                <a:tc gridSpan="2">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464</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r h="161925">
                <a:tc gridSpan="2">
                  <a:txBody>
                    <a:bodyPr/>
                    <a:lstStyle/>
                    <a:p>
                      <a:pPr algn="r" fontAlgn="b"/>
                      <a:r>
                        <a:rPr lang="en-US" sz="1000" b="1" u="none" strike="noStrike">
                          <a:effectLst/>
                          <a:latin typeface="Verdana" pitchFamily="34" charset="0"/>
                          <a:ea typeface="Verdana" pitchFamily="34" charset="0"/>
                          <a:cs typeface="Verdana" pitchFamily="34" charset="0"/>
                        </a:rPr>
                        <a:t>skipped question</a:t>
                      </a:r>
                      <a:endParaRPr lang="en-US" sz="1000" b="1" i="1"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5</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11" name="Chart 10"/>
          <p:cNvGraphicFramePr>
            <a:graphicFrameLocks/>
          </p:cNvGraphicFramePr>
          <p:nvPr>
            <p:extLst>
              <p:ext uri="{D42A27DB-BD31-4B8C-83A1-F6EECF244321}">
                <p14:modId xmlns:p14="http://schemas.microsoft.com/office/powerpoint/2010/main" val="2277884679"/>
              </p:ext>
            </p:extLst>
          </p:nvPr>
        </p:nvGraphicFramePr>
        <p:xfrm>
          <a:off x="5486400" y="1600200"/>
          <a:ext cx="3266208" cy="1828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sp>
        <p:nvSpPr>
          <p:cNvPr id="7" name="TextBox 6"/>
          <p:cNvSpPr txBox="1"/>
          <p:nvPr/>
        </p:nvSpPr>
        <p:spPr>
          <a:xfrm>
            <a:off x="152400" y="6452734"/>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2936278827"/>
              </p:ext>
            </p:extLst>
          </p:nvPr>
        </p:nvGraphicFramePr>
        <p:xfrm>
          <a:off x="1600200" y="1676400"/>
          <a:ext cx="5791200" cy="1905001"/>
        </p:xfrm>
        <a:graphic>
          <a:graphicData uri="http://schemas.openxmlformats.org/drawingml/2006/table">
            <a:tbl>
              <a:tblPr>
                <a:tableStyleId>{5C22544A-7EE6-4342-B048-85BDC9FD1C3A}</a:tableStyleId>
              </a:tblPr>
              <a:tblGrid>
                <a:gridCol w="839035"/>
                <a:gridCol w="2804239"/>
                <a:gridCol w="1073963"/>
                <a:gridCol w="1073963"/>
              </a:tblGrid>
              <a:tr h="329610">
                <a:tc gridSpan="4">
                  <a:txBody>
                    <a:bodyPr/>
                    <a:lstStyle/>
                    <a:p>
                      <a:pPr algn="l" fontAlgn="ctr"/>
                      <a:r>
                        <a:rPr lang="en-US" sz="1000" b="1" u="none" strike="noStrike" dirty="0">
                          <a:effectLst/>
                          <a:latin typeface="Verdana" pitchFamily="34" charset="0"/>
                          <a:ea typeface="Verdana" pitchFamily="34" charset="0"/>
                          <a:cs typeface="Verdana" pitchFamily="34" charset="0"/>
                        </a:rPr>
                        <a:t>What challenges do children encounter with </a:t>
                      </a:r>
                      <a:r>
                        <a:rPr lang="en-US" sz="1000" b="1" u="none" strike="noStrike" dirty="0" err="1">
                          <a:effectLst/>
                          <a:latin typeface="Verdana" pitchFamily="34" charset="0"/>
                          <a:ea typeface="Verdana" pitchFamily="34" charset="0"/>
                          <a:cs typeface="Verdana" pitchFamily="34" charset="0"/>
                        </a:rPr>
                        <a:t>Buki</a:t>
                      </a:r>
                      <a:r>
                        <a:rPr lang="en-US" sz="1000" b="1" u="none" strike="noStrike" dirty="0">
                          <a:effectLst/>
                          <a:latin typeface="Verdana" pitchFamily="34" charset="0"/>
                          <a:ea typeface="Verdana" pitchFamily="34" charset="0"/>
                          <a:cs typeface="Verdana" pitchFamily="34" charset="0"/>
                        </a:rPr>
                        <a:t>?</a:t>
                      </a:r>
                      <a:endParaRPr lang="en-US" sz="1000" b="1" i="0" u="none" strike="noStrike" dirty="0">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c hMerge="1">
                  <a:txBody>
                    <a:bodyPr/>
                    <a:lstStyle/>
                    <a:p>
                      <a:endParaRPr lang="ru-RU"/>
                    </a:p>
                  </a:txBody>
                  <a:tcPr/>
                </a:tc>
              </a:tr>
              <a:tr h="396325">
                <a:tc gridSpan="2">
                  <a:txBody>
                    <a:bodyPr/>
                    <a:lstStyle/>
                    <a:p>
                      <a:pPr algn="l" fontAlgn="ctr"/>
                      <a:r>
                        <a:rPr lang="en-US" sz="1000" b="1" u="none" strike="noStrike">
                          <a:effectLst/>
                          <a:latin typeface="Verdana" pitchFamily="34" charset="0"/>
                          <a:ea typeface="Verdana" pitchFamily="34" charset="0"/>
                          <a:cs typeface="Verdana" pitchFamily="34" charset="0"/>
                        </a:rPr>
                        <a:t>Answer Options</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a:txBody>
                    <a:bodyPr/>
                    <a:lstStyle/>
                    <a:p>
                      <a:pPr algn="ctr" fontAlgn="ctr"/>
                      <a:r>
                        <a:rPr lang="en-US" sz="1000" b="1" u="none" strike="noStrike">
                          <a:effectLst/>
                          <a:latin typeface="Verdana" pitchFamily="34" charset="0"/>
                          <a:ea typeface="Verdana" pitchFamily="34" charset="0"/>
                          <a:cs typeface="Verdana" pitchFamily="34" charset="0"/>
                        </a:rPr>
                        <a:t>Response Percent</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68438">
                <a:tc gridSpan="2">
                  <a:txBody>
                    <a:bodyPr/>
                    <a:lstStyle/>
                    <a:p>
                      <a:pPr algn="l" fontAlgn="b"/>
                      <a:r>
                        <a:rPr lang="en-US" sz="1000" u="none" strike="noStrike">
                          <a:effectLst/>
                          <a:latin typeface="Verdana" pitchFamily="34" charset="0"/>
                          <a:ea typeface="Verdana" pitchFamily="34" charset="0"/>
                          <a:cs typeface="Verdana" pitchFamily="34" charset="0"/>
                        </a:rPr>
                        <a:t>Battery is low</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ctr" fontAlgn="ctr"/>
                      <a:r>
                        <a:rPr lang="ru-RU" sz="1000" u="none" strike="noStrike">
                          <a:effectLst/>
                          <a:latin typeface="Verdana" pitchFamily="34" charset="0"/>
                          <a:ea typeface="Verdana" pitchFamily="34" charset="0"/>
                          <a:cs typeface="Verdana" pitchFamily="34" charset="0"/>
                        </a:rPr>
                        <a:t>53.9%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244</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8438">
                <a:tc gridSpan="2">
                  <a:txBody>
                    <a:bodyPr/>
                    <a:lstStyle/>
                    <a:p>
                      <a:pPr algn="l" fontAlgn="b"/>
                      <a:r>
                        <a:rPr lang="en-US" sz="1000" u="none" strike="noStrike">
                          <a:effectLst/>
                          <a:latin typeface="Verdana" pitchFamily="34" charset="0"/>
                          <a:ea typeface="Verdana" pitchFamily="34" charset="0"/>
                          <a:cs typeface="Verdana" pitchFamily="34" charset="0"/>
                        </a:rPr>
                        <a:t>Had difficulties learning how to use Buki</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ctr" fontAlgn="ctr"/>
                      <a:r>
                        <a:rPr lang="ru-RU" sz="1000" u="none" strike="noStrike">
                          <a:effectLst/>
                          <a:latin typeface="Verdana" pitchFamily="34" charset="0"/>
                          <a:ea typeface="Verdana" pitchFamily="34" charset="0"/>
                          <a:cs typeface="Verdana" pitchFamily="34" charset="0"/>
                        </a:rPr>
                        <a:t>6.7%</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30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8438">
                <a:tc gridSpan="2">
                  <a:txBody>
                    <a:bodyPr/>
                    <a:lstStyle/>
                    <a:p>
                      <a:pPr algn="l" fontAlgn="b"/>
                      <a:r>
                        <a:rPr lang="en-US" sz="1000" u="none" strike="noStrike">
                          <a:effectLst/>
                          <a:latin typeface="Verdana" pitchFamily="34" charset="0"/>
                          <a:ea typeface="Verdana" pitchFamily="34" charset="0"/>
                          <a:cs typeface="Verdana" pitchFamily="34" charset="0"/>
                        </a:rPr>
                        <a:t>Software issues</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ctr" fontAlgn="ctr"/>
                      <a:r>
                        <a:rPr lang="ru-RU" sz="1000" u="none" strike="noStrike">
                          <a:effectLst/>
                          <a:latin typeface="Verdana" pitchFamily="34" charset="0"/>
                          <a:ea typeface="Verdana" pitchFamily="34" charset="0"/>
                          <a:cs typeface="Verdana" pitchFamily="34" charset="0"/>
                        </a:rPr>
                        <a:t>14.6%</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66</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8438">
                <a:tc gridSpan="2">
                  <a:txBody>
                    <a:bodyPr/>
                    <a:lstStyle/>
                    <a:p>
                      <a:pPr algn="l" fontAlgn="b"/>
                      <a:r>
                        <a:rPr lang="en-US" sz="1000" u="none" strike="noStrike">
                          <a:effectLst/>
                          <a:latin typeface="Verdana" pitchFamily="34" charset="0"/>
                          <a:ea typeface="Verdana" pitchFamily="34" charset="0"/>
                          <a:cs typeface="Verdana" pitchFamily="34" charset="0"/>
                        </a:rPr>
                        <a:t>Technical damage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ctr" fontAlgn="ctr"/>
                      <a:r>
                        <a:rPr lang="ru-RU" sz="1000" u="none" strike="noStrike">
                          <a:effectLst/>
                          <a:latin typeface="Verdana" pitchFamily="34" charset="0"/>
                          <a:ea typeface="Verdana" pitchFamily="34" charset="0"/>
                          <a:cs typeface="Verdana" pitchFamily="34" charset="0"/>
                        </a:rPr>
                        <a:t>39.3%</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178</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8438">
                <a:tc>
                  <a:txBody>
                    <a:bodyPr/>
                    <a:lstStyle/>
                    <a:p>
                      <a:pPr algn="l" fontAlgn="b"/>
                      <a:r>
                        <a:rPr lang="en-US" sz="1000" u="none" strike="noStrike">
                          <a:effectLst/>
                          <a:latin typeface="Verdana" pitchFamily="34" charset="0"/>
                          <a:ea typeface="Verdana" pitchFamily="34" charset="0"/>
                          <a:cs typeface="Verdana" pitchFamily="34" charset="0"/>
                        </a:rPr>
                        <a:t>Other</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l" fontAlgn="b"/>
                      <a:r>
                        <a:rPr lang="ru-RU" sz="1000" u="none" strike="noStrike">
                          <a:effectLst/>
                          <a:latin typeface="Verdana" pitchFamily="34" charset="0"/>
                          <a:ea typeface="Verdana" pitchFamily="34" charset="0"/>
                          <a:cs typeface="Verdana" pitchFamily="34" charset="0"/>
                        </a:rPr>
                        <a:t> </a:t>
                      </a:r>
                      <a:endParaRPr lang="ru-RU"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10.1%</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46</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8438">
                <a:tc gridSpan="3">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hMerge="1">
                  <a:txBody>
                    <a:bodyPr/>
                    <a:lstStyle/>
                    <a:p>
                      <a:endParaRPr lang="ru-RU"/>
                    </a:p>
                  </a:txBody>
                  <a:tcPr/>
                </a:tc>
                <a:tc>
                  <a:txBody>
                    <a:bodyPr/>
                    <a:lstStyle/>
                    <a:p>
                      <a:pPr algn="r" fontAlgn="b"/>
                      <a:r>
                        <a:rPr lang="ru-RU" sz="1000" b="1" u="none" strike="noStrike">
                          <a:effectLst/>
                          <a:latin typeface="Verdana" pitchFamily="34" charset="0"/>
                          <a:ea typeface="Verdana" pitchFamily="34" charset="0"/>
                          <a:cs typeface="Verdana" pitchFamily="34" charset="0"/>
                        </a:rPr>
                        <a:t>464</a:t>
                      </a:r>
                      <a:endParaRPr lang="ru-RU"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r>
              <a:tr h="168438">
                <a:tc gridSpan="3">
                  <a:txBody>
                    <a:bodyPr/>
                    <a:lstStyle/>
                    <a:p>
                      <a:pPr algn="r" fontAlgn="b"/>
                      <a:r>
                        <a:rPr lang="en-US" sz="1000" b="1" u="none" strike="noStrike" dirty="0">
                          <a:effectLst/>
                          <a:latin typeface="Verdana" pitchFamily="34" charset="0"/>
                          <a:ea typeface="Verdana" pitchFamily="34" charset="0"/>
                          <a:cs typeface="Verdana" pitchFamily="34" charset="0"/>
                        </a:rPr>
                        <a:t>skipped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11</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11" name="Chart 10"/>
          <p:cNvGraphicFramePr>
            <a:graphicFrameLocks/>
          </p:cNvGraphicFramePr>
          <p:nvPr>
            <p:extLst>
              <p:ext uri="{D42A27DB-BD31-4B8C-83A1-F6EECF244321}">
                <p14:modId xmlns:p14="http://schemas.microsoft.com/office/powerpoint/2010/main" val="236472543"/>
              </p:ext>
            </p:extLst>
          </p:nvPr>
        </p:nvGraphicFramePr>
        <p:xfrm>
          <a:off x="1600200" y="3810000"/>
          <a:ext cx="5791200" cy="2514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84572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752" y="1527048"/>
            <a:ext cx="8503920" cy="4949952"/>
          </a:xfrm>
        </p:spPr>
        <p:txBody>
          <a:bodyPr>
            <a:normAutofit/>
          </a:bodyPr>
          <a:lstStyle/>
          <a:p>
            <a:pPr marL="0" lvl="0" indent="0">
              <a:buNone/>
            </a:pPr>
            <a:r>
              <a:rPr lang="en-US" sz="1500" b="1" dirty="0" smtClean="0">
                <a:latin typeface="Verdana" pitchFamily="34" charset="0"/>
                <a:ea typeface="Verdana" pitchFamily="34" charset="0"/>
                <a:cs typeface="Verdana" pitchFamily="34" charset="0"/>
              </a:rPr>
              <a:t>Other Challenges</a:t>
            </a:r>
          </a:p>
          <a:p>
            <a:pPr marL="0" lvl="0" indent="0">
              <a:buNone/>
            </a:pPr>
            <a:endParaRPr lang="en-US" sz="1500" b="1" dirty="0" smtClean="0">
              <a:latin typeface="Verdana" pitchFamily="34" charset="0"/>
              <a:ea typeface="Verdana" pitchFamily="34" charset="0"/>
              <a:cs typeface="Verdana" pitchFamily="34" charset="0"/>
            </a:endParaRPr>
          </a:p>
          <a:p>
            <a:pPr lvl="0"/>
            <a:r>
              <a:rPr lang="en-US" sz="1500" dirty="0" smtClean="0">
                <a:latin typeface="Verdana" pitchFamily="34" charset="0"/>
                <a:ea typeface="Verdana" pitchFamily="34" charset="0"/>
                <a:cs typeface="Verdana" pitchFamily="34" charset="0"/>
              </a:rPr>
              <a:t>connection </a:t>
            </a:r>
            <a:r>
              <a:rPr lang="en-US" sz="1500" dirty="0">
                <a:latin typeface="Verdana" pitchFamily="34" charset="0"/>
                <a:ea typeface="Verdana" pitchFamily="34" charset="0"/>
                <a:cs typeface="Verdana" pitchFamily="34" charset="0"/>
              </a:rPr>
              <a:t>between student and teacher computers</a:t>
            </a:r>
            <a:endParaRPr lang="ru-RU" sz="1500" dirty="0">
              <a:latin typeface="Verdana" pitchFamily="34" charset="0"/>
              <a:ea typeface="Verdana" pitchFamily="34" charset="0"/>
              <a:cs typeface="Verdana" pitchFamily="34" charset="0"/>
            </a:endParaRPr>
          </a:p>
          <a:p>
            <a:pPr lvl="0"/>
            <a:r>
              <a:rPr lang="en-US" sz="1500" dirty="0">
                <a:latin typeface="Verdana" pitchFamily="34" charset="0"/>
                <a:ea typeface="Verdana" pitchFamily="34" charset="0"/>
                <a:cs typeface="Verdana" pitchFamily="34" charset="0"/>
              </a:rPr>
              <a:t>carrying </a:t>
            </a:r>
            <a:r>
              <a:rPr lang="en-US" sz="1500" dirty="0" err="1">
                <a:latin typeface="Verdana" pitchFamily="34" charset="0"/>
                <a:ea typeface="Verdana" pitchFamily="34" charset="0"/>
                <a:cs typeface="Verdana" pitchFamily="34" charset="0"/>
              </a:rPr>
              <a:t>Buki</a:t>
            </a:r>
            <a:r>
              <a:rPr lang="en-US" sz="1500" dirty="0">
                <a:latin typeface="Verdana" pitchFamily="34" charset="0"/>
                <a:ea typeface="Verdana" pitchFamily="34" charset="0"/>
                <a:cs typeface="Verdana" pitchFamily="34" charset="0"/>
              </a:rPr>
              <a:t> from home to school</a:t>
            </a:r>
            <a:endParaRPr lang="ru-RU" sz="1500" dirty="0">
              <a:latin typeface="Verdana" pitchFamily="34" charset="0"/>
              <a:ea typeface="Verdana" pitchFamily="34" charset="0"/>
              <a:cs typeface="Verdana" pitchFamily="34" charset="0"/>
            </a:endParaRPr>
          </a:p>
          <a:p>
            <a:pPr lvl="0"/>
            <a:r>
              <a:rPr lang="en-US" sz="1500" dirty="0">
                <a:latin typeface="Verdana" pitchFamily="34" charset="0"/>
                <a:ea typeface="Verdana" pitchFamily="34" charset="0"/>
                <a:cs typeface="Verdana" pitchFamily="34" charset="0"/>
              </a:rPr>
              <a:t>program cannot be connected in time, which creates issues in lesson planning and time management</a:t>
            </a:r>
            <a:endParaRPr lang="ru-RU" sz="1500" dirty="0">
              <a:latin typeface="Verdana" pitchFamily="34" charset="0"/>
              <a:ea typeface="Verdana" pitchFamily="34" charset="0"/>
              <a:cs typeface="Verdana" pitchFamily="34" charset="0"/>
            </a:endParaRPr>
          </a:p>
          <a:p>
            <a:pPr lvl="0"/>
            <a:r>
              <a:rPr lang="en-US" sz="1500" dirty="0">
                <a:latin typeface="Verdana" pitchFamily="34" charset="0"/>
                <a:ea typeface="Verdana" pitchFamily="34" charset="0"/>
                <a:cs typeface="Verdana" pitchFamily="34" charset="0"/>
              </a:rPr>
              <a:t>needs to much time for the set up, program often stops responding</a:t>
            </a:r>
            <a:endParaRPr lang="ru-RU" sz="1500" dirty="0">
              <a:latin typeface="Verdana" pitchFamily="34" charset="0"/>
              <a:ea typeface="Verdana" pitchFamily="34" charset="0"/>
              <a:cs typeface="Verdana" pitchFamily="34" charset="0"/>
            </a:endParaRPr>
          </a:p>
          <a:p>
            <a:pPr lvl="0"/>
            <a:r>
              <a:rPr lang="en-US" sz="1500" dirty="0">
                <a:latin typeface="Verdana" pitchFamily="34" charset="0"/>
                <a:ea typeface="Verdana" pitchFamily="34" charset="0"/>
                <a:cs typeface="Verdana" pitchFamily="34" charset="0"/>
              </a:rPr>
              <a:t>viewing issues due to the small monitor size</a:t>
            </a:r>
            <a:endParaRPr lang="ru-RU" sz="1500" dirty="0">
              <a:latin typeface="Verdana" pitchFamily="34" charset="0"/>
              <a:ea typeface="Verdana" pitchFamily="34" charset="0"/>
              <a:cs typeface="Verdana" pitchFamily="34" charset="0"/>
            </a:endParaRPr>
          </a:p>
          <a:p>
            <a:pPr lvl="0"/>
            <a:r>
              <a:rPr lang="en-US" sz="1500" dirty="0" err="1">
                <a:latin typeface="Verdana" pitchFamily="34" charset="0"/>
                <a:ea typeface="Verdana" pitchFamily="34" charset="0"/>
                <a:cs typeface="Verdana" pitchFamily="34" charset="0"/>
              </a:rPr>
              <a:t>Buki</a:t>
            </a:r>
            <a:r>
              <a:rPr lang="en-US" sz="1500" dirty="0">
                <a:latin typeface="Verdana" pitchFamily="34" charset="0"/>
                <a:ea typeface="Verdana" pitchFamily="34" charset="0"/>
                <a:cs typeface="Verdana" pitchFamily="34" charset="0"/>
              </a:rPr>
              <a:t> programs are in Georgian, which creates challenges for non-Georgian teachers and students</a:t>
            </a:r>
            <a:endParaRPr lang="ru-RU" sz="1500" dirty="0">
              <a:latin typeface="Verdana" pitchFamily="34" charset="0"/>
              <a:ea typeface="Verdana" pitchFamily="34" charset="0"/>
              <a:cs typeface="Verdana" pitchFamily="34" charset="0"/>
            </a:endParaRPr>
          </a:p>
          <a:p>
            <a:pPr lvl="0"/>
            <a:r>
              <a:rPr lang="en-US" sz="1500" dirty="0">
                <a:latin typeface="Verdana" pitchFamily="34" charset="0"/>
                <a:ea typeface="Verdana" pitchFamily="34" charset="0"/>
                <a:cs typeface="Verdana" pitchFamily="34" charset="0"/>
              </a:rPr>
              <a:t>students' computers work with varying speed from the second half of the academic year, programs often stop responding; this creates challenges in the learning process</a:t>
            </a:r>
            <a:endParaRPr lang="ru-RU" sz="1500" dirty="0">
              <a:latin typeface="Verdana" pitchFamily="34" charset="0"/>
              <a:ea typeface="Verdana" pitchFamily="34" charset="0"/>
              <a:cs typeface="Verdana" pitchFamily="34" charset="0"/>
            </a:endParaRPr>
          </a:p>
          <a:p>
            <a:pPr lvl="0"/>
            <a:r>
              <a:rPr lang="en-US" sz="1500" dirty="0">
                <a:latin typeface="Verdana" pitchFamily="34" charset="0"/>
                <a:ea typeface="Verdana" pitchFamily="34" charset="0"/>
                <a:cs typeface="Verdana" pitchFamily="34" charset="0"/>
              </a:rPr>
              <a:t>students bring computers with software issues from home</a:t>
            </a:r>
            <a:endParaRPr lang="ru-RU" sz="1500" dirty="0">
              <a:latin typeface="Verdana" pitchFamily="34" charset="0"/>
              <a:ea typeface="Verdana" pitchFamily="34" charset="0"/>
              <a:cs typeface="Verdana" pitchFamily="34" charset="0"/>
            </a:endParaRPr>
          </a:p>
          <a:p>
            <a:pPr lvl="0"/>
            <a:r>
              <a:rPr lang="en-US" sz="1500" dirty="0">
                <a:latin typeface="Verdana" pitchFamily="34" charset="0"/>
                <a:ea typeface="Verdana" pitchFamily="34" charset="0"/>
                <a:cs typeface="Verdana" pitchFamily="34" charset="0"/>
              </a:rPr>
              <a:t>technical and physical damage to the computers; improper use of </a:t>
            </a:r>
            <a:r>
              <a:rPr lang="en-US" sz="1500" dirty="0" err="1">
                <a:latin typeface="Verdana" pitchFamily="34" charset="0"/>
                <a:ea typeface="Verdana" pitchFamily="34" charset="0"/>
                <a:cs typeface="Verdana" pitchFamily="34" charset="0"/>
              </a:rPr>
              <a:t>Buki</a:t>
            </a:r>
            <a:r>
              <a:rPr lang="en-US" sz="1500" dirty="0">
                <a:latin typeface="Verdana" pitchFamily="34" charset="0"/>
                <a:ea typeface="Verdana" pitchFamily="34" charset="0"/>
                <a:cs typeface="Verdana" pitchFamily="34" charset="0"/>
              </a:rPr>
              <a:t> at home</a:t>
            </a:r>
            <a:endParaRPr lang="ru-RU" sz="1500" dirty="0">
              <a:latin typeface="Verdana" pitchFamily="34" charset="0"/>
              <a:ea typeface="Verdana" pitchFamily="34" charset="0"/>
              <a:cs typeface="Verdana" pitchFamily="34" charset="0"/>
            </a:endParaRPr>
          </a:p>
          <a:p>
            <a:pPr lvl="0"/>
            <a:r>
              <a:rPr lang="en-US" sz="1500" dirty="0">
                <a:latin typeface="Verdana" pitchFamily="34" charset="0"/>
                <a:ea typeface="Verdana" pitchFamily="34" charset="0"/>
                <a:cs typeface="Verdana" pitchFamily="34" charset="0"/>
              </a:rPr>
              <a:t>parents install new programs that affect the </a:t>
            </a:r>
            <a:r>
              <a:rPr lang="en-US" sz="1500" dirty="0" err="1">
                <a:latin typeface="Verdana" pitchFamily="34" charset="0"/>
                <a:ea typeface="Verdana" pitchFamily="34" charset="0"/>
                <a:cs typeface="Verdana" pitchFamily="34" charset="0"/>
              </a:rPr>
              <a:t>Buki</a:t>
            </a:r>
            <a:r>
              <a:rPr lang="en-US" sz="1500" dirty="0">
                <a:latin typeface="Verdana" pitchFamily="34" charset="0"/>
                <a:ea typeface="Verdana" pitchFamily="34" charset="0"/>
                <a:cs typeface="Verdana" pitchFamily="34" charset="0"/>
              </a:rPr>
              <a:t> programs that overload the system</a:t>
            </a:r>
            <a:endParaRPr lang="ru-RU" sz="1500" dirty="0">
              <a:latin typeface="Verdana" pitchFamily="34" charset="0"/>
              <a:ea typeface="Verdana" pitchFamily="34" charset="0"/>
              <a:cs typeface="Verdana" pitchFamily="34" charset="0"/>
            </a:endParaRPr>
          </a:p>
        </p:txBody>
      </p:sp>
      <p:sp>
        <p:nvSpPr>
          <p:cNvPr id="4"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5" name="Picture 4" descr="Logo_U&amp;T.jpg"/>
          <p:cNvPicPr>
            <a:picLocks noChangeAspect="1"/>
          </p:cNvPicPr>
          <p:nvPr/>
        </p:nvPicPr>
        <p:blipFill>
          <a:blip r:embed="rId2" cstate="print"/>
          <a:stretch>
            <a:fillRect/>
          </a:stretch>
        </p:blipFill>
        <p:spPr>
          <a:xfrm>
            <a:off x="185451" y="178834"/>
            <a:ext cx="1109949" cy="1079644"/>
          </a:xfrm>
          <a:prstGeom prst="rect">
            <a:avLst/>
          </a:prstGeom>
        </p:spPr>
      </p:pic>
    </p:spTree>
    <p:extLst>
      <p:ext uri="{BB962C8B-B14F-4D97-AF65-F5344CB8AC3E}">
        <p14:creationId xmlns:p14="http://schemas.microsoft.com/office/powerpoint/2010/main" val="32308735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sp>
        <p:nvSpPr>
          <p:cNvPr id="7" name="TextBox 6"/>
          <p:cNvSpPr txBox="1"/>
          <p:nvPr/>
        </p:nvSpPr>
        <p:spPr>
          <a:xfrm>
            <a:off x="152400" y="6452734"/>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011164732"/>
              </p:ext>
            </p:extLst>
          </p:nvPr>
        </p:nvGraphicFramePr>
        <p:xfrm>
          <a:off x="228600" y="1600200"/>
          <a:ext cx="5715001" cy="2317115"/>
        </p:xfrm>
        <a:graphic>
          <a:graphicData uri="http://schemas.openxmlformats.org/drawingml/2006/table">
            <a:tbl>
              <a:tblPr>
                <a:tableStyleId>{5C22544A-7EE6-4342-B048-85BDC9FD1C3A}</a:tableStyleId>
              </a:tblPr>
              <a:tblGrid>
                <a:gridCol w="827994"/>
                <a:gridCol w="2767341"/>
                <a:gridCol w="1059833"/>
                <a:gridCol w="1059833"/>
              </a:tblGrid>
              <a:tr h="316865">
                <a:tc gridSpan="4">
                  <a:txBody>
                    <a:bodyPr/>
                    <a:lstStyle/>
                    <a:p>
                      <a:pPr algn="l" fontAlgn="ctr"/>
                      <a:r>
                        <a:rPr lang="en-US" sz="1000" b="1" u="none" strike="noStrike" dirty="0">
                          <a:effectLst/>
                          <a:latin typeface="Verdana" pitchFamily="34" charset="0"/>
                          <a:ea typeface="Verdana" pitchFamily="34" charset="0"/>
                          <a:cs typeface="Verdana" pitchFamily="34" charset="0"/>
                        </a:rPr>
                        <a:t>What are the challenges with launching/using </a:t>
                      </a:r>
                      <a:r>
                        <a:rPr lang="en-US" sz="1000" b="1" u="none" strike="noStrike" dirty="0" err="1">
                          <a:effectLst/>
                          <a:latin typeface="Verdana" pitchFamily="34" charset="0"/>
                          <a:ea typeface="Verdana" pitchFamily="34" charset="0"/>
                          <a:cs typeface="Verdana" pitchFamily="34" charset="0"/>
                        </a:rPr>
                        <a:t>Buki</a:t>
                      </a:r>
                      <a:r>
                        <a:rPr lang="en-US" sz="1000" b="1" u="none" strike="noStrike" dirty="0">
                          <a:effectLst/>
                          <a:latin typeface="Verdana" pitchFamily="34" charset="0"/>
                          <a:ea typeface="Verdana" pitchFamily="34" charset="0"/>
                          <a:cs typeface="Verdana" pitchFamily="34" charset="0"/>
                        </a:rPr>
                        <a:t> at schools?</a:t>
                      </a:r>
                      <a:endParaRPr lang="en-US" sz="1000" b="1" i="0" u="none" strike="noStrike" dirty="0">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c hMerge="1">
                  <a:txBody>
                    <a:bodyPr/>
                    <a:lstStyle/>
                    <a:p>
                      <a:endParaRPr lang="ru-RU"/>
                    </a:p>
                  </a:txBody>
                  <a:tcPr/>
                </a:tc>
              </a:tr>
              <a:tr h="381000">
                <a:tc gridSpan="2">
                  <a:txBody>
                    <a:bodyPr/>
                    <a:lstStyle/>
                    <a:p>
                      <a:pPr algn="l" fontAlgn="ctr"/>
                      <a:r>
                        <a:rPr lang="en-US" sz="1000" b="1" u="none" strike="noStrike" dirty="0">
                          <a:effectLst/>
                          <a:latin typeface="Verdana" pitchFamily="34" charset="0"/>
                          <a:ea typeface="Verdana" pitchFamily="34" charset="0"/>
                          <a:cs typeface="Verdana" pitchFamily="34" charset="0"/>
                        </a:rPr>
                        <a:t>Answer Options</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a:txBody>
                    <a:bodyPr/>
                    <a:lstStyle/>
                    <a:p>
                      <a:pPr algn="ctr" fontAlgn="ctr"/>
                      <a:r>
                        <a:rPr lang="en-US" sz="1000" b="1" u="none" strike="noStrike" dirty="0">
                          <a:effectLst/>
                          <a:latin typeface="Verdana" pitchFamily="34" charset="0"/>
                          <a:ea typeface="Verdana" pitchFamily="34" charset="0"/>
                          <a:cs typeface="Verdana" pitchFamily="34" charset="0"/>
                        </a:rPr>
                        <a:t>Response Percent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61925">
                <a:tc gridSpan="2">
                  <a:txBody>
                    <a:bodyPr/>
                    <a:lstStyle/>
                    <a:p>
                      <a:pPr algn="l" fontAlgn="b"/>
                      <a:r>
                        <a:rPr lang="en-US" sz="1000" u="none" strike="noStrike">
                          <a:effectLst/>
                          <a:latin typeface="Verdana" pitchFamily="34" charset="0"/>
                          <a:ea typeface="Verdana" pitchFamily="34" charset="0"/>
                          <a:cs typeface="Verdana" pitchFamily="34" charset="0"/>
                        </a:rPr>
                        <a:t>No challenges with launching the Buki project</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ctr" fontAlgn="ctr"/>
                      <a:r>
                        <a:rPr lang="ru-RU" sz="1000" u="none" strike="noStrike">
                          <a:effectLst/>
                          <a:latin typeface="Verdana" pitchFamily="34" charset="0"/>
                          <a:ea typeface="Verdana" pitchFamily="34" charset="0"/>
                          <a:cs typeface="Verdana" pitchFamily="34" charset="0"/>
                        </a:rPr>
                        <a:t>54.6%</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251</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925">
                <a:tc gridSpan="2">
                  <a:txBody>
                    <a:bodyPr/>
                    <a:lstStyle/>
                    <a:p>
                      <a:pPr algn="l" fontAlgn="b"/>
                      <a:r>
                        <a:rPr lang="en-US" sz="1000" u="none" strike="noStrike">
                          <a:effectLst/>
                          <a:latin typeface="Verdana" pitchFamily="34" charset="0"/>
                          <a:ea typeface="Verdana" pitchFamily="34" charset="0"/>
                          <a:cs typeface="Verdana" pitchFamily="34" charset="0"/>
                        </a:rPr>
                        <a:t>Teachers had difficult time using Buki in class</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ctr" fontAlgn="ctr"/>
                      <a:r>
                        <a:rPr lang="ru-RU" sz="1000" u="none" strike="noStrike">
                          <a:effectLst/>
                          <a:latin typeface="Verdana" pitchFamily="34" charset="0"/>
                          <a:ea typeface="Verdana" pitchFamily="34" charset="0"/>
                          <a:cs typeface="Verdana" pitchFamily="34" charset="0"/>
                        </a:rPr>
                        <a:t>7.2%</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33</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925">
                <a:tc gridSpan="2">
                  <a:txBody>
                    <a:bodyPr/>
                    <a:lstStyle/>
                    <a:p>
                      <a:pPr algn="l" fontAlgn="b"/>
                      <a:r>
                        <a:rPr lang="en-US" sz="1000" u="none" strike="noStrike">
                          <a:effectLst/>
                          <a:latin typeface="Verdana" pitchFamily="34" charset="0"/>
                          <a:ea typeface="Verdana" pitchFamily="34" charset="0"/>
                          <a:cs typeface="Verdana" pitchFamily="34" charset="0"/>
                        </a:rPr>
                        <a:t>Children had difficulties in learning how to use Buki</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ctr" fontAlgn="ctr"/>
                      <a:r>
                        <a:rPr lang="ru-RU" sz="1000" u="none" strike="noStrike">
                          <a:effectLst/>
                          <a:latin typeface="Verdana" pitchFamily="34" charset="0"/>
                          <a:ea typeface="Verdana" pitchFamily="34" charset="0"/>
                          <a:cs typeface="Verdana" pitchFamily="34" charset="0"/>
                        </a:rPr>
                        <a:t>2.1%</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925">
                <a:tc gridSpan="2">
                  <a:txBody>
                    <a:bodyPr/>
                    <a:lstStyle/>
                    <a:p>
                      <a:pPr algn="l" fontAlgn="b"/>
                      <a:r>
                        <a:rPr lang="en-US" sz="1000" u="none" strike="noStrike">
                          <a:effectLst/>
                          <a:latin typeface="Verdana" pitchFamily="34" charset="0"/>
                          <a:ea typeface="Verdana" pitchFamily="34" charset="0"/>
                          <a:cs typeface="Verdana" pitchFamily="34" charset="0"/>
                        </a:rPr>
                        <a:t>Parents were not involved in the learning process</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ctr" fontAlgn="ctr"/>
                      <a:r>
                        <a:rPr lang="ru-RU" sz="1000" u="none" strike="noStrike">
                          <a:effectLst/>
                          <a:latin typeface="Verdana" pitchFamily="34" charset="0"/>
                          <a:ea typeface="Verdana" pitchFamily="34" charset="0"/>
                          <a:cs typeface="Verdana" pitchFamily="34" charset="0"/>
                        </a:rPr>
                        <a:t>17.5%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80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925">
                <a:tc gridSpan="2">
                  <a:txBody>
                    <a:bodyPr/>
                    <a:lstStyle/>
                    <a:p>
                      <a:pPr algn="l" fontAlgn="b"/>
                      <a:r>
                        <a:rPr lang="en-US" sz="1000" u="none" strike="noStrike">
                          <a:effectLst/>
                          <a:latin typeface="Verdana" pitchFamily="34" charset="0"/>
                          <a:ea typeface="Verdana" pitchFamily="34" charset="0"/>
                          <a:cs typeface="Verdana" pitchFamily="34" charset="0"/>
                        </a:rPr>
                        <a:t>lack of time for working on Buki</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ctr" fontAlgn="ctr"/>
                      <a:r>
                        <a:rPr lang="ru-RU" sz="1000" u="none" strike="noStrike">
                          <a:effectLst/>
                          <a:latin typeface="Verdana" pitchFamily="34" charset="0"/>
                          <a:ea typeface="Verdana" pitchFamily="34" charset="0"/>
                          <a:cs typeface="Verdana" pitchFamily="34" charset="0"/>
                        </a:rPr>
                        <a:t>17.5%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80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925">
                <a:tc gridSpan="2">
                  <a:txBody>
                    <a:bodyPr/>
                    <a:lstStyle/>
                    <a:p>
                      <a:pPr algn="l" fontAlgn="b"/>
                      <a:r>
                        <a:rPr lang="en-US" sz="1000" u="none" strike="noStrike">
                          <a:effectLst/>
                          <a:latin typeface="Verdana" pitchFamily="34" charset="0"/>
                          <a:ea typeface="Verdana" pitchFamily="34" charset="0"/>
                          <a:cs typeface="Verdana" pitchFamily="34" charset="0"/>
                        </a:rPr>
                        <a:t>technical issues</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ctr" fontAlgn="ctr"/>
                      <a:r>
                        <a:rPr lang="ru-RU" sz="1000" u="none" strike="noStrike">
                          <a:effectLst/>
                          <a:latin typeface="Verdana" pitchFamily="34" charset="0"/>
                          <a:ea typeface="Verdana" pitchFamily="34" charset="0"/>
                          <a:cs typeface="Verdana" pitchFamily="34" charset="0"/>
                        </a:rPr>
                        <a:t>25.8%</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118</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925">
                <a:tc gridSpan="2">
                  <a:txBody>
                    <a:bodyPr/>
                    <a:lstStyle/>
                    <a:p>
                      <a:pPr algn="l" fontAlgn="b"/>
                      <a:r>
                        <a:rPr lang="en-US" sz="1000" u="none" strike="noStrike">
                          <a:effectLst/>
                          <a:latin typeface="Verdana" pitchFamily="34" charset="0"/>
                          <a:ea typeface="Verdana" pitchFamily="34" charset="0"/>
                          <a:cs typeface="Verdana" pitchFamily="34" charset="0"/>
                        </a:rPr>
                        <a:t>difficult to answer</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ctr" fontAlgn="ctr"/>
                      <a:r>
                        <a:rPr lang="ru-RU" sz="1000" u="none" strike="noStrike">
                          <a:effectLst/>
                          <a:latin typeface="Verdana" pitchFamily="34" charset="0"/>
                          <a:ea typeface="Verdana" pitchFamily="34" charset="0"/>
                          <a:cs typeface="Verdana" pitchFamily="34" charset="0"/>
                        </a:rPr>
                        <a:t>4.1%</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925">
                <a:tc>
                  <a:txBody>
                    <a:bodyPr/>
                    <a:lstStyle/>
                    <a:p>
                      <a:pPr algn="l" fontAlgn="b"/>
                      <a:r>
                        <a:rPr lang="en-US" sz="1000" u="none" strike="noStrike">
                          <a:effectLst/>
                          <a:latin typeface="Verdana" pitchFamily="34" charset="0"/>
                          <a:ea typeface="Verdana" pitchFamily="34" charset="0"/>
                          <a:cs typeface="Verdana" pitchFamily="34" charset="0"/>
                        </a:rPr>
                        <a:t>other </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l" fontAlgn="b"/>
                      <a:r>
                        <a:rPr lang="ru-RU" sz="1000" u="none" strike="noStrike">
                          <a:effectLst/>
                          <a:latin typeface="Verdana" pitchFamily="34" charset="0"/>
                          <a:ea typeface="Verdana" pitchFamily="34" charset="0"/>
                          <a:cs typeface="Verdana" pitchFamily="34" charset="0"/>
                        </a:rPr>
                        <a:t> </a:t>
                      </a:r>
                      <a:endParaRPr lang="ru-RU"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2.2%</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925">
                <a:tc gridSpan="3">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464</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r h="161925">
                <a:tc gridSpan="3">
                  <a:txBody>
                    <a:bodyPr/>
                    <a:lstStyle/>
                    <a:p>
                      <a:pPr algn="r" fontAlgn="b"/>
                      <a:r>
                        <a:rPr lang="en-US" sz="1000" b="1" u="none" strike="noStrike">
                          <a:effectLst/>
                          <a:latin typeface="Verdana" pitchFamily="34" charset="0"/>
                          <a:ea typeface="Verdana" pitchFamily="34" charset="0"/>
                          <a:cs typeface="Verdana" pitchFamily="34" charset="0"/>
                        </a:rPr>
                        <a:t>skipped question</a:t>
                      </a:r>
                      <a:endParaRPr lang="en-US" sz="1000" b="1" i="1"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5</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9" name="Chart 8"/>
          <p:cNvGraphicFramePr>
            <a:graphicFrameLocks/>
          </p:cNvGraphicFramePr>
          <p:nvPr>
            <p:extLst>
              <p:ext uri="{D42A27DB-BD31-4B8C-83A1-F6EECF244321}">
                <p14:modId xmlns:p14="http://schemas.microsoft.com/office/powerpoint/2010/main" val="4148233505"/>
              </p:ext>
            </p:extLst>
          </p:nvPr>
        </p:nvGraphicFramePr>
        <p:xfrm>
          <a:off x="228600" y="3962400"/>
          <a:ext cx="5715000" cy="2390775"/>
        </p:xfrm>
        <a:graphic>
          <a:graphicData uri="http://schemas.openxmlformats.org/drawingml/2006/chart">
            <c:chart xmlns:c="http://schemas.openxmlformats.org/drawingml/2006/chart" xmlns:r="http://schemas.openxmlformats.org/officeDocument/2006/relationships" r:id="rId3"/>
          </a:graphicData>
        </a:graphic>
      </p:graphicFrame>
      <p:sp>
        <p:nvSpPr>
          <p:cNvPr id="12" name="Content Placeholder 1"/>
          <p:cNvSpPr>
            <a:spLocks noGrp="1"/>
          </p:cNvSpPr>
          <p:nvPr>
            <p:ph sz="quarter" idx="1"/>
          </p:nvPr>
        </p:nvSpPr>
        <p:spPr>
          <a:xfrm>
            <a:off x="6172200" y="1600200"/>
            <a:ext cx="2743200" cy="4928734"/>
          </a:xfrm>
        </p:spPr>
        <p:txBody>
          <a:bodyPr>
            <a:normAutofit/>
          </a:bodyPr>
          <a:lstStyle/>
          <a:p>
            <a:pPr marL="0" indent="0">
              <a:buNone/>
            </a:pPr>
            <a:r>
              <a:rPr lang="en-US" sz="1600" b="1" dirty="0">
                <a:latin typeface="Verdana" pitchFamily="34" charset="0"/>
                <a:ea typeface="Verdana" pitchFamily="34" charset="0"/>
                <a:cs typeface="Verdana" pitchFamily="34" charset="0"/>
              </a:rPr>
              <a:t>Other Challenges</a:t>
            </a:r>
          </a:p>
          <a:p>
            <a:pPr marL="0" lvl="0" indent="0">
              <a:buNone/>
            </a:pPr>
            <a:endParaRPr lang="en-US" sz="1600" dirty="0" smtClean="0">
              <a:latin typeface="Verdana" pitchFamily="34" charset="0"/>
              <a:ea typeface="Verdana" pitchFamily="34" charset="0"/>
              <a:cs typeface="Verdana" pitchFamily="34" charset="0"/>
            </a:endParaRPr>
          </a:p>
          <a:p>
            <a:pPr lvl="0"/>
            <a:r>
              <a:rPr lang="en-US" sz="1400" dirty="0" smtClean="0">
                <a:latin typeface="Verdana" pitchFamily="34" charset="0"/>
                <a:ea typeface="Verdana" pitchFamily="34" charset="0"/>
                <a:cs typeface="Verdana" pitchFamily="34" charset="0"/>
              </a:rPr>
              <a:t>not </a:t>
            </a:r>
            <a:r>
              <a:rPr lang="en-US" sz="1400" dirty="0">
                <a:latin typeface="Verdana" pitchFamily="34" charset="0"/>
                <a:ea typeface="Verdana" pitchFamily="34" charset="0"/>
                <a:cs typeface="Verdana" pitchFamily="34" charset="0"/>
              </a:rPr>
              <a:t>all parents are not involved in the learning </a:t>
            </a:r>
            <a:r>
              <a:rPr lang="en-US" sz="1400" dirty="0" smtClean="0">
                <a:latin typeface="Verdana" pitchFamily="34" charset="0"/>
                <a:ea typeface="Verdana" pitchFamily="34" charset="0"/>
                <a:cs typeface="Verdana" pitchFamily="34" charset="0"/>
              </a:rPr>
              <a:t>process</a:t>
            </a:r>
          </a:p>
          <a:p>
            <a:pPr lvl="0"/>
            <a:endParaRPr lang="ru-RU" sz="1400" dirty="0">
              <a:latin typeface="Verdana" pitchFamily="34" charset="0"/>
              <a:ea typeface="Verdana" pitchFamily="34" charset="0"/>
              <a:cs typeface="Verdana" pitchFamily="34" charset="0"/>
            </a:endParaRPr>
          </a:p>
          <a:p>
            <a:pPr lvl="0"/>
            <a:r>
              <a:rPr lang="en-US" sz="1400" dirty="0">
                <a:latin typeface="Verdana" pitchFamily="34" charset="0"/>
                <a:ea typeface="Verdana" pitchFamily="34" charset="0"/>
                <a:cs typeface="Verdana" pitchFamily="34" charset="0"/>
              </a:rPr>
              <a:t>small hard drive space causes difficulties in storing files and the users have to frequently update the </a:t>
            </a:r>
            <a:r>
              <a:rPr lang="en-US" sz="1400" dirty="0" smtClean="0">
                <a:latin typeface="Verdana" pitchFamily="34" charset="0"/>
                <a:ea typeface="Verdana" pitchFamily="34" charset="0"/>
                <a:cs typeface="Verdana" pitchFamily="34" charset="0"/>
              </a:rPr>
              <a:t>system</a:t>
            </a:r>
          </a:p>
          <a:p>
            <a:pPr lvl="0"/>
            <a:endParaRPr lang="ru-RU" sz="1400" dirty="0">
              <a:latin typeface="Verdana" pitchFamily="34" charset="0"/>
              <a:ea typeface="Verdana" pitchFamily="34" charset="0"/>
              <a:cs typeface="Verdana" pitchFamily="34" charset="0"/>
            </a:endParaRPr>
          </a:p>
          <a:p>
            <a:pPr lvl="0"/>
            <a:r>
              <a:rPr lang="en-US" sz="1400" dirty="0">
                <a:latin typeface="Verdana" pitchFamily="34" charset="0"/>
                <a:ea typeface="Verdana" pitchFamily="34" charset="0"/>
                <a:cs typeface="Verdana" pitchFamily="34" charset="0"/>
              </a:rPr>
              <a:t>Router cannot transfer video files in a timely manner. </a:t>
            </a:r>
            <a:endParaRPr lang="en-US" sz="1400" dirty="0" smtClean="0">
              <a:latin typeface="Verdana" pitchFamily="34" charset="0"/>
              <a:ea typeface="Verdana" pitchFamily="34" charset="0"/>
              <a:cs typeface="Verdana" pitchFamily="34" charset="0"/>
            </a:endParaRPr>
          </a:p>
          <a:p>
            <a:pPr lvl="0"/>
            <a:endParaRPr lang="ru-RU" sz="1400" dirty="0">
              <a:latin typeface="Verdana" pitchFamily="34" charset="0"/>
              <a:ea typeface="Verdana" pitchFamily="34" charset="0"/>
              <a:cs typeface="Verdana" pitchFamily="34" charset="0"/>
            </a:endParaRPr>
          </a:p>
          <a:p>
            <a:pPr lvl="0"/>
            <a:r>
              <a:rPr lang="en-US" sz="1400" dirty="0">
                <a:latin typeface="Verdana" pitchFamily="34" charset="0"/>
                <a:ea typeface="Verdana" pitchFamily="34" charset="0"/>
                <a:cs typeface="Verdana" pitchFamily="34" charset="0"/>
              </a:rPr>
              <a:t>students damage </a:t>
            </a:r>
            <a:r>
              <a:rPr lang="en-US" sz="1400" dirty="0" err="1">
                <a:latin typeface="Verdana" pitchFamily="34" charset="0"/>
                <a:ea typeface="Verdana" pitchFamily="34" charset="0"/>
                <a:cs typeface="Verdana" pitchFamily="34" charset="0"/>
              </a:rPr>
              <a:t>Buki</a:t>
            </a:r>
            <a:r>
              <a:rPr lang="en-US" sz="1400" dirty="0">
                <a:latin typeface="Verdana" pitchFamily="34" charset="0"/>
                <a:ea typeface="Verdana" pitchFamily="34" charset="0"/>
                <a:cs typeface="Verdana" pitchFamily="34" charset="0"/>
              </a:rPr>
              <a:t> at home</a:t>
            </a:r>
            <a:endParaRPr lang="ru-RU" sz="14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1834081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sp>
        <p:nvSpPr>
          <p:cNvPr id="10" name="TextBox 9"/>
          <p:cNvSpPr txBox="1"/>
          <p:nvPr/>
        </p:nvSpPr>
        <p:spPr>
          <a:xfrm>
            <a:off x="152400" y="6452734"/>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3070299835"/>
              </p:ext>
            </p:extLst>
          </p:nvPr>
        </p:nvGraphicFramePr>
        <p:xfrm>
          <a:off x="304800" y="1780310"/>
          <a:ext cx="5105400" cy="1877291"/>
        </p:xfrm>
        <a:graphic>
          <a:graphicData uri="http://schemas.openxmlformats.org/drawingml/2006/table">
            <a:tbl>
              <a:tblPr>
                <a:tableStyleId>{5C22544A-7EE6-4342-B048-85BDC9FD1C3A}</a:tableStyleId>
              </a:tblPr>
              <a:tblGrid>
                <a:gridCol w="3209390"/>
                <a:gridCol w="948005"/>
                <a:gridCol w="948005"/>
              </a:tblGrid>
              <a:tr h="356321">
                <a:tc gridSpan="3">
                  <a:txBody>
                    <a:bodyPr/>
                    <a:lstStyle/>
                    <a:p>
                      <a:pPr algn="l" fontAlgn="ctr"/>
                      <a:r>
                        <a:rPr lang="en-US" sz="1000" b="1" u="none" strike="noStrike" dirty="0">
                          <a:effectLst/>
                          <a:latin typeface="Verdana" pitchFamily="34" charset="0"/>
                          <a:ea typeface="Verdana" pitchFamily="34" charset="0"/>
                          <a:cs typeface="Verdana" pitchFamily="34" charset="0"/>
                        </a:rPr>
                        <a:t>What is the level of parent involvement in the implementation of the project?</a:t>
                      </a:r>
                      <a:endParaRPr lang="en-US" sz="1000" b="1" i="0" u="none" strike="noStrike" dirty="0">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r>
              <a:tr h="428442">
                <a:tc>
                  <a:txBody>
                    <a:bodyPr/>
                    <a:lstStyle/>
                    <a:p>
                      <a:pPr algn="l" fontAlgn="ctr"/>
                      <a:r>
                        <a:rPr lang="en-US" sz="1000" b="1" u="none" strike="noStrike">
                          <a:effectLst/>
                          <a:latin typeface="Verdana" pitchFamily="34" charset="0"/>
                          <a:ea typeface="Verdana" pitchFamily="34" charset="0"/>
                          <a:cs typeface="Verdana" pitchFamily="34" charset="0"/>
                        </a:rPr>
                        <a:t>Answer Options</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a:effectLst/>
                          <a:latin typeface="Verdana" pitchFamily="34" charset="0"/>
                          <a:ea typeface="Verdana" pitchFamily="34" charset="0"/>
                          <a:cs typeface="Verdana" pitchFamily="34" charset="0"/>
                        </a:rPr>
                        <a:t>Response Percent</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82088">
                <a:tc>
                  <a:txBody>
                    <a:bodyPr/>
                    <a:lstStyle/>
                    <a:p>
                      <a:pPr algn="l" fontAlgn="b"/>
                      <a:r>
                        <a:rPr lang="en-US" sz="1000" u="none" strike="noStrike">
                          <a:effectLst/>
                          <a:latin typeface="Verdana" pitchFamily="34" charset="0"/>
                          <a:ea typeface="Verdana" pitchFamily="34" charset="0"/>
                          <a:cs typeface="Verdana" pitchFamily="34" charset="0"/>
                        </a:rPr>
                        <a:t>full</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29.0%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135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2088">
                <a:tc>
                  <a:txBody>
                    <a:bodyPr/>
                    <a:lstStyle/>
                    <a:p>
                      <a:pPr algn="l" fontAlgn="b"/>
                      <a:r>
                        <a:rPr lang="en-US" sz="1000" u="none" strike="noStrike">
                          <a:effectLst/>
                          <a:latin typeface="Verdana" pitchFamily="34" charset="0"/>
                          <a:ea typeface="Verdana" pitchFamily="34" charset="0"/>
                          <a:cs typeface="Verdana" pitchFamily="34" charset="0"/>
                        </a:rPr>
                        <a:t>partial</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57.0%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264</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2088">
                <a:tc>
                  <a:txBody>
                    <a:bodyPr/>
                    <a:lstStyle/>
                    <a:p>
                      <a:pPr algn="l" fontAlgn="b"/>
                      <a:r>
                        <a:rPr lang="en-US" sz="1000" u="none" strike="noStrike" dirty="0">
                          <a:effectLst/>
                          <a:latin typeface="Verdana" pitchFamily="34" charset="0"/>
                          <a:ea typeface="Verdana" pitchFamily="34" charset="0"/>
                          <a:cs typeface="Verdana" pitchFamily="34" charset="0"/>
                        </a:rPr>
                        <a:t>inadequate</a:t>
                      </a:r>
                      <a:endParaRPr lang="en-US" sz="1000" b="0" i="0" u="none" strike="noStrike" dirty="0">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10.0%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46</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2088">
                <a:tc>
                  <a:txBody>
                    <a:bodyPr/>
                    <a:lstStyle/>
                    <a:p>
                      <a:pPr algn="l" fontAlgn="b"/>
                      <a:r>
                        <a:rPr lang="en-US" sz="1000" u="none" strike="noStrike">
                          <a:effectLst/>
                          <a:latin typeface="Verdana" pitchFamily="34" charset="0"/>
                          <a:ea typeface="Verdana" pitchFamily="34" charset="0"/>
                          <a:cs typeface="Verdana" pitchFamily="34" charset="0"/>
                        </a:rPr>
                        <a:t>not involved</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4.0%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2088">
                <a:tc gridSpan="2">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a:effectLst/>
                          <a:latin typeface="Verdana" pitchFamily="34" charset="0"/>
                          <a:ea typeface="Verdana" pitchFamily="34" charset="0"/>
                          <a:cs typeface="Verdana" pitchFamily="34" charset="0"/>
                        </a:rPr>
                        <a:t>464</a:t>
                      </a:r>
                      <a:endParaRPr lang="ru-RU"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r>
              <a:tr h="182088">
                <a:tc gridSpan="2">
                  <a:txBody>
                    <a:bodyPr/>
                    <a:lstStyle/>
                    <a:p>
                      <a:pPr algn="r" fontAlgn="b"/>
                      <a:r>
                        <a:rPr lang="en-US" sz="1000" b="1" u="none" strike="noStrike" dirty="0">
                          <a:effectLst/>
                          <a:latin typeface="Verdana" pitchFamily="34" charset="0"/>
                          <a:ea typeface="Verdana" pitchFamily="34" charset="0"/>
                          <a:cs typeface="Verdana" pitchFamily="34" charset="0"/>
                        </a:rPr>
                        <a:t>skipped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0</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11" name="Chart 10"/>
          <p:cNvGraphicFramePr>
            <a:graphicFrameLocks/>
          </p:cNvGraphicFramePr>
          <p:nvPr>
            <p:extLst>
              <p:ext uri="{D42A27DB-BD31-4B8C-83A1-F6EECF244321}">
                <p14:modId xmlns:p14="http://schemas.microsoft.com/office/powerpoint/2010/main" val="2611302811"/>
              </p:ext>
            </p:extLst>
          </p:nvPr>
        </p:nvGraphicFramePr>
        <p:xfrm>
          <a:off x="5486400" y="1752600"/>
          <a:ext cx="3429000" cy="1905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p:cNvGraphicFramePr>
            <a:graphicFrameLocks noGrp="1"/>
          </p:cNvGraphicFramePr>
          <p:nvPr>
            <p:extLst>
              <p:ext uri="{D42A27DB-BD31-4B8C-83A1-F6EECF244321}">
                <p14:modId xmlns:p14="http://schemas.microsoft.com/office/powerpoint/2010/main" val="761928386"/>
              </p:ext>
            </p:extLst>
          </p:nvPr>
        </p:nvGraphicFramePr>
        <p:xfrm>
          <a:off x="304800" y="3962400"/>
          <a:ext cx="5105400" cy="1981201"/>
        </p:xfrm>
        <a:graphic>
          <a:graphicData uri="http://schemas.openxmlformats.org/drawingml/2006/table">
            <a:tbl>
              <a:tblPr>
                <a:tableStyleId>{5C22544A-7EE6-4342-B048-85BDC9FD1C3A}</a:tableStyleId>
              </a:tblPr>
              <a:tblGrid>
                <a:gridCol w="3209390"/>
                <a:gridCol w="948005"/>
                <a:gridCol w="948005"/>
              </a:tblGrid>
              <a:tr h="376043">
                <a:tc gridSpan="3">
                  <a:txBody>
                    <a:bodyPr/>
                    <a:lstStyle/>
                    <a:p>
                      <a:pPr algn="l" fontAlgn="ctr"/>
                      <a:r>
                        <a:rPr lang="en-US" sz="1000" b="1" u="none" strike="noStrike" dirty="0">
                          <a:effectLst/>
                          <a:latin typeface="Verdana" pitchFamily="34" charset="0"/>
                          <a:ea typeface="Verdana" pitchFamily="34" charset="0"/>
                          <a:cs typeface="Verdana" pitchFamily="34" charset="0"/>
                        </a:rPr>
                        <a:t>The role of  the Education system in the implementation of the project</a:t>
                      </a:r>
                      <a:endParaRPr lang="en-US" sz="1000" b="1" i="0" u="none" strike="noStrike" dirty="0">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r>
              <a:tr h="452156">
                <a:tc>
                  <a:txBody>
                    <a:bodyPr/>
                    <a:lstStyle/>
                    <a:p>
                      <a:pPr algn="l" fontAlgn="ctr"/>
                      <a:r>
                        <a:rPr lang="en-US" sz="1000" b="1" u="none" strike="noStrike">
                          <a:effectLst/>
                          <a:latin typeface="Verdana" pitchFamily="34" charset="0"/>
                          <a:ea typeface="Verdana" pitchFamily="34" charset="0"/>
                          <a:cs typeface="Verdana" pitchFamily="34" charset="0"/>
                        </a:rPr>
                        <a:t>Answer Options</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a:effectLst/>
                          <a:latin typeface="Verdana" pitchFamily="34" charset="0"/>
                          <a:ea typeface="Verdana" pitchFamily="34" charset="0"/>
                          <a:cs typeface="Verdana" pitchFamily="34" charset="0"/>
                        </a:rPr>
                        <a:t>Response Percent</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92167">
                <a:tc>
                  <a:txBody>
                    <a:bodyPr/>
                    <a:lstStyle/>
                    <a:p>
                      <a:pPr algn="l" fontAlgn="b"/>
                      <a:r>
                        <a:rPr lang="en-US" sz="1000" u="none" strike="noStrike">
                          <a:effectLst/>
                          <a:latin typeface="Verdana" pitchFamily="34" charset="0"/>
                          <a:ea typeface="Verdana" pitchFamily="34" charset="0"/>
                          <a:cs typeface="Verdana" pitchFamily="34" charset="0"/>
                        </a:rPr>
                        <a:t>full</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86.6%</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399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2167">
                <a:tc>
                  <a:txBody>
                    <a:bodyPr/>
                    <a:lstStyle/>
                    <a:p>
                      <a:pPr algn="l" fontAlgn="b"/>
                      <a:r>
                        <a:rPr lang="en-US" sz="1000" u="none" strike="noStrike">
                          <a:effectLst/>
                          <a:latin typeface="Verdana" pitchFamily="34" charset="0"/>
                          <a:ea typeface="Verdana" pitchFamily="34" charset="0"/>
                          <a:cs typeface="Verdana" pitchFamily="34" charset="0"/>
                        </a:rPr>
                        <a:t>partial</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11.3%</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52</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2167">
                <a:tc>
                  <a:txBody>
                    <a:bodyPr/>
                    <a:lstStyle/>
                    <a:p>
                      <a:pPr algn="l" fontAlgn="b"/>
                      <a:r>
                        <a:rPr lang="en-US" sz="1000" u="none" strike="noStrike">
                          <a:effectLst/>
                          <a:latin typeface="Verdana" pitchFamily="34" charset="0"/>
                          <a:ea typeface="Verdana" pitchFamily="34" charset="0"/>
                          <a:cs typeface="Verdana" pitchFamily="34" charset="0"/>
                        </a:rPr>
                        <a:t>inadequate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2167">
                <a:tc>
                  <a:txBody>
                    <a:bodyPr/>
                    <a:lstStyle/>
                    <a:p>
                      <a:pPr algn="l" fontAlgn="b"/>
                      <a:r>
                        <a:rPr lang="en-US" sz="1000" u="none" strike="noStrike">
                          <a:effectLst/>
                          <a:latin typeface="Verdana" pitchFamily="34" charset="0"/>
                          <a:ea typeface="Verdana" pitchFamily="34" charset="0"/>
                          <a:cs typeface="Verdana" pitchFamily="34" charset="0"/>
                        </a:rPr>
                        <a:t>other</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1.1%</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2167">
                <a:tc gridSpan="2">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a:effectLst/>
                          <a:latin typeface="Verdana" pitchFamily="34" charset="0"/>
                          <a:ea typeface="Verdana" pitchFamily="34" charset="0"/>
                          <a:cs typeface="Verdana" pitchFamily="34" charset="0"/>
                        </a:rPr>
                        <a:t>464</a:t>
                      </a:r>
                      <a:endParaRPr lang="ru-RU"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r>
              <a:tr h="192167">
                <a:tc gridSpan="2">
                  <a:txBody>
                    <a:bodyPr/>
                    <a:lstStyle/>
                    <a:p>
                      <a:pPr algn="r" fontAlgn="b"/>
                      <a:r>
                        <a:rPr lang="en-US" sz="1000" b="1" u="none" strike="noStrike" dirty="0">
                          <a:effectLst/>
                          <a:latin typeface="Verdana" pitchFamily="34" charset="0"/>
                          <a:ea typeface="Verdana" pitchFamily="34" charset="0"/>
                          <a:cs typeface="Verdana" pitchFamily="34" charset="0"/>
                        </a:rPr>
                        <a:t>skipped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3</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12" name="Chart 11"/>
          <p:cNvGraphicFramePr>
            <a:graphicFrameLocks/>
          </p:cNvGraphicFramePr>
          <p:nvPr>
            <p:extLst>
              <p:ext uri="{D42A27DB-BD31-4B8C-83A1-F6EECF244321}">
                <p14:modId xmlns:p14="http://schemas.microsoft.com/office/powerpoint/2010/main" val="2363478973"/>
              </p:ext>
            </p:extLst>
          </p:nvPr>
        </p:nvGraphicFramePr>
        <p:xfrm>
          <a:off x="5486400" y="3962400"/>
          <a:ext cx="3371850" cy="196215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of Teacher Trainings in Georgia</a:t>
            </a: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 </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sp>
        <p:nvSpPr>
          <p:cNvPr id="6" name="Rectangle 5"/>
          <p:cNvSpPr/>
          <p:nvPr/>
        </p:nvSpPr>
        <p:spPr>
          <a:xfrm>
            <a:off x="253711" y="2286000"/>
            <a:ext cx="8496236" cy="2616101"/>
          </a:xfrm>
          <a:prstGeom prst="rect">
            <a:avLst/>
          </a:prstGeom>
        </p:spPr>
        <p:txBody>
          <a:bodyPr wrap="none">
            <a:spAutoFit/>
          </a:bodyPr>
          <a:lstStyle/>
          <a:p>
            <a:pPr algn="ctr"/>
            <a:r>
              <a:rPr lang="en-US" sz="2800" b="1" dirty="0" smtClean="0">
                <a:latin typeface="Verdana" pitchFamily="34" charset="0"/>
                <a:ea typeface="Verdana" pitchFamily="34" charset="0"/>
                <a:cs typeface="Verdana" pitchFamily="34" charset="0"/>
              </a:rPr>
              <a:t>Deployment Research Results:</a:t>
            </a:r>
          </a:p>
          <a:p>
            <a:pPr algn="ctr"/>
            <a:r>
              <a:rPr lang="en-US" sz="2800" b="1" dirty="0" smtClean="0">
                <a:latin typeface="Verdana" pitchFamily="34" charset="0"/>
                <a:ea typeface="Verdana" pitchFamily="34" charset="0"/>
                <a:cs typeface="Verdana" pitchFamily="34" charset="0"/>
              </a:rPr>
              <a:t>Teacher  research</a:t>
            </a:r>
          </a:p>
          <a:p>
            <a:pPr algn="ctr"/>
            <a:endParaRPr lang="en-US" sz="3600" b="1" dirty="0" smtClean="0">
              <a:latin typeface="Verdana" pitchFamily="34" charset="0"/>
              <a:ea typeface="Verdana" pitchFamily="34" charset="0"/>
              <a:cs typeface="Verdana" pitchFamily="34" charset="0"/>
            </a:endParaRPr>
          </a:p>
          <a:p>
            <a:pPr algn="ctr"/>
            <a:r>
              <a:rPr lang="en-US" sz="3600" b="1" dirty="0" smtClean="0">
                <a:latin typeface="Verdana" pitchFamily="34" charset="0"/>
                <a:ea typeface="Verdana" pitchFamily="34" charset="0"/>
                <a:cs typeface="Verdana" pitchFamily="34" charset="0"/>
              </a:rPr>
              <a:t>How are  teachers using </a:t>
            </a:r>
            <a:r>
              <a:rPr lang="en-US" sz="3600" b="1" dirty="0" err="1" smtClean="0">
                <a:latin typeface="Verdana" pitchFamily="34" charset="0"/>
                <a:ea typeface="Verdana" pitchFamily="34" charset="0"/>
                <a:cs typeface="Verdana" pitchFamily="34" charset="0"/>
              </a:rPr>
              <a:t>Bukies</a:t>
            </a:r>
            <a:r>
              <a:rPr lang="en-US" sz="3600" b="1" dirty="0" smtClean="0">
                <a:latin typeface="Verdana" pitchFamily="34" charset="0"/>
                <a:ea typeface="Verdana" pitchFamily="34" charset="0"/>
                <a:cs typeface="Verdana" pitchFamily="34" charset="0"/>
              </a:rPr>
              <a:t> </a:t>
            </a:r>
          </a:p>
          <a:p>
            <a:pPr algn="ctr"/>
            <a:r>
              <a:rPr lang="en-US" sz="3600" b="1" dirty="0" smtClean="0">
                <a:latin typeface="Verdana" pitchFamily="34" charset="0"/>
                <a:ea typeface="Verdana" pitchFamily="34" charset="0"/>
                <a:cs typeface="Verdana" pitchFamily="34" charset="0"/>
              </a:rPr>
              <a:t>during learning period?</a:t>
            </a:r>
            <a:endParaRPr lang="ru-RU" sz="3600" b="1" dirty="0">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spTree>
    <p:extLst>
      <p:ext uri="{BB962C8B-B14F-4D97-AF65-F5344CB8AC3E}">
        <p14:creationId xmlns:p14="http://schemas.microsoft.com/office/powerpoint/2010/main" val="27779804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sp>
        <p:nvSpPr>
          <p:cNvPr id="10" name="TextBox 9"/>
          <p:cNvSpPr txBox="1"/>
          <p:nvPr/>
        </p:nvSpPr>
        <p:spPr>
          <a:xfrm>
            <a:off x="152400" y="6400800"/>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924382673"/>
              </p:ext>
            </p:extLst>
          </p:nvPr>
        </p:nvGraphicFramePr>
        <p:xfrm>
          <a:off x="213160" y="1600200"/>
          <a:ext cx="5120840" cy="2057402"/>
        </p:xfrm>
        <a:graphic>
          <a:graphicData uri="http://schemas.openxmlformats.org/drawingml/2006/table">
            <a:tbl>
              <a:tblPr>
                <a:tableStyleId>{5C22544A-7EE6-4342-B048-85BDC9FD1C3A}</a:tableStyleId>
              </a:tblPr>
              <a:tblGrid>
                <a:gridCol w="3219096"/>
                <a:gridCol w="950872"/>
                <a:gridCol w="950872"/>
              </a:tblGrid>
              <a:tr h="390507">
                <a:tc gridSpan="3">
                  <a:txBody>
                    <a:bodyPr/>
                    <a:lstStyle/>
                    <a:p>
                      <a:pPr algn="l" fontAlgn="ctr"/>
                      <a:r>
                        <a:rPr lang="en-US" sz="1000" b="1" u="none" strike="noStrike" dirty="0">
                          <a:effectLst/>
                          <a:latin typeface="Verdana" pitchFamily="34" charset="0"/>
                          <a:ea typeface="Verdana" pitchFamily="34" charset="0"/>
                          <a:cs typeface="Verdana" pitchFamily="34" charset="0"/>
                        </a:rPr>
                        <a:t>How do you evaluate introducing </a:t>
                      </a:r>
                      <a:r>
                        <a:rPr lang="en-US" sz="1000" b="1" u="none" strike="noStrike" dirty="0" err="1">
                          <a:effectLst/>
                          <a:latin typeface="Verdana" pitchFamily="34" charset="0"/>
                          <a:ea typeface="Verdana" pitchFamily="34" charset="0"/>
                          <a:cs typeface="Verdana" pitchFamily="34" charset="0"/>
                        </a:rPr>
                        <a:t>Buki</a:t>
                      </a:r>
                      <a:r>
                        <a:rPr lang="en-US" sz="1000" b="1" u="none" strike="noStrike" dirty="0">
                          <a:effectLst/>
                          <a:latin typeface="Verdana" pitchFamily="34" charset="0"/>
                          <a:ea typeface="Verdana" pitchFamily="34" charset="0"/>
                          <a:cs typeface="Verdana" pitchFamily="34" charset="0"/>
                        </a:rPr>
                        <a:t> with the first graders? </a:t>
                      </a:r>
                      <a:endParaRPr lang="en-US" sz="1000" b="1" i="0" u="none" strike="noStrike" dirty="0">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r>
              <a:tr h="469547">
                <a:tc>
                  <a:txBody>
                    <a:bodyPr/>
                    <a:lstStyle/>
                    <a:p>
                      <a:pPr algn="l" fontAlgn="ctr"/>
                      <a:r>
                        <a:rPr lang="en-US" sz="1000" b="1" u="none" strike="noStrike">
                          <a:effectLst/>
                          <a:latin typeface="Verdana" pitchFamily="34" charset="0"/>
                          <a:ea typeface="Verdana" pitchFamily="34" charset="0"/>
                          <a:cs typeface="Verdana" pitchFamily="34" charset="0"/>
                        </a:rPr>
                        <a:t>Answer Options</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a:effectLst/>
                          <a:latin typeface="Verdana" pitchFamily="34" charset="0"/>
                          <a:ea typeface="Verdana" pitchFamily="34" charset="0"/>
                          <a:cs typeface="Verdana" pitchFamily="34" charset="0"/>
                        </a:rPr>
                        <a:t>Response Percent</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99558">
                <a:tc>
                  <a:txBody>
                    <a:bodyPr/>
                    <a:lstStyle/>
                    <a:p>
                      <a:pPr algn="l" fontAlgn="b"/>
                      <a:r>
                        <a:rPr lang="en-US" sz="1000" u="none" strike="noStrike">
                          <a:effectLst/>
                          <a:latin typeface="Verdana" pitchFamily="34" charset="0"/>
                          <a:ea typeface="Verdana" pitchFamily="34" charset="0"/>
                          <a:cs typeface="Verdana" pitchFamily="34" charset="0"/>
                        </a:rPr>
                        <a:t>Successful</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91.1%</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1533</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9558">
                <a:tc>
                  <a:txBody>
                    <a:bodyPr/>
                    <a:lstStyle/>
                    <a:p>
                      <a:pPr algn="l" fontAlgn="b"/>
                      <a:r>
                        <a:rPr lang="en-US" sz="1000" u="none" strike="noStrike" dirty="0" smtClean="0">
                          <a:effectLst/>
                          <a:latin typeface="Verdana" pitchFamily="34" charset="0"/>
                          <a:ea typeface="Verdana" pitchFamily="34" charset="0"/>
                          <a:cs typeface="Verdana" pitchFamily="34" charset="0"/>
                        </a:rPr>
                        <a:t>Partly </a:t>
                      </a:r>
                      <a:r>
                        <a:rPr lang="en-US" sz="1000" u="none" strike="noStrike" dirty="0">
                          <a:effectLst/>
                          <a:latin typeface="Verdana" pitchFamily="34" charset="0"/>
                          <a:ea typeface="Verdana" pitchFamily="34" charset="0"/>
                          <a:cs typeface="Verdana" pitchFamily="34" charset="0"/>
                        </a:rPr>
                        <a:t>successful </a:t>
                      </a:r>
                      <a:endParaRPr lang="en-US" sz="1000" b="0" i="0" u="none" strike="noStrike" dirty="0">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8.9%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150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9558">
                <a:tc>
                  <a:txBody>
                    <a:bodyPr/>
                    <a:lstStyle/>
                    <a:p>
                      <a:pPr algn="l" fontAlgn="b"/>
                      <a:r>
                        <a:rPr lang="en-US" sz="1000" u="none" strike="noStrike" dirty="0" smtClean="0">
                          <a:effectLst/>
                          <a:latin typeface="Verdana" pitchFamily="34" charset="0"/>
                          <a:ea typeface="Verdana" pitchFamily="34" charset="0"/>
                          <a:cs typeface="Verdana" pitchFamily="34" charset="0"/>
                        </a:rPr>
                        <a:t>Unsuccessful </a:t>
                      </a:r>
                      <a:endParaRPr lang="en-US" sz="1000" b="0" i="0" u="none" strike="noStrike" dirty="0">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0.0%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9558">
                <a:tc>
                  <a:txBody>
                    <a:bodyPr/>
                    <a:lstStyle/>
                    <a:p>
                      <a:pPr algn="l" fontAlgn="b"/>
                      <a:r>
                        <a:rPr lang="en-US" sz="1000" u="none" strike="noStrike" dirty="0" smtClean="0">
                          <a:effectLst/>
                          <a:latin typeface="Verdana" pitchFamily="34" charset="0"/>
                          <a:ea typeface="Verdana" pitchFamily="34" charset="0"/>
                          <a:cs typeface="Verdana" pitchFamily="34" charset="0"/>
                        </a:rPr>
                        <a:t>Difficult </a:t>
                      </a:r>
                      <a:r>
                        <a:rPr lang="en-US" sz="1000" u="none" strike="noStrike" dirty="0">
                          <a:effectLst/>
                          <a:latin typeface="Verdana" pitchFamily="34" charset="0"/>
                          <a:ea typeface="Verdana" pitchFamily="34" charset="0"/>
                          <a:cs typeface="Verdana" pitchFamily="34" charset="0"/>
                        </a:rPr>
                        <a:t>to answer</a:t>
                      </a:r>
                      <a:endParaRPr lang="en-US" sz="1000" b="0" i="0" u="none" strike="noStrike" dirty="0">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0.0%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9558">
                <a:tc gridSpan="2">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1683</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r h="199558">
                <a:tc gridSpan="2">
                  <a:txBody>
                    <a:bodyPr/>
                    <a:lstStyle/>
                    <a:p>
                      <a:pPr algn="r" fontAlgn="b"/>
                      <a:r>
                        <a:rPr lang="en-US" sz="1000" b="1" u="none" strike="noStrike" dirty="0">
                          <a:effectLst/>
                          <a:latin typeface="Verdana" pitchFamily="34" charset="0"/>
                          <a:ea typeface="Verdana" pitchFamily="34" charset="0"/>
                          <a:cs typeface="Verdana" pitchFamily="34" charset="0"/>
                        </a:rPr>
                        <a:t>skipped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0</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15" name="Chart 14"/>
          <p:cNvGraphicFramePr>
            <a:graphicFrameLocks/>
          </p:cNvGraphicFramePr>
          <p:nvPr>
            <p:extLst>
              <p:ext uri="{D42A27DB-BD31-4B8C-83A1-F6EECF244321}">
                <p14:modId xmlns:p14="http://schemas.microsoft.com/office/powerpoint/2010/main" val="1359857197"/>
              </p:ext>
            </p:extLst>
          </p:nvPr>
        </p:nvGraphicFramePr>
        <p:xfrm>
          <a:off x="5638800" y="1600200"/>
          <a:ext cx="3200400" cy="20966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769667006"/>
              </p:ext>
            </p:extLst>
          </p:nvPr>
        </p:nvGraphicFramePr>
        <p:xfrm>
          <a:off x="213161" y="3886200"/>
          <a:ext cx="5120840" cy="1981197"/>
        </p:xfrm>
        <a:graphic>
          <a:graphicData uri="http://schemas.openxmlformats.org/drawingml/2006/table">
            <a:tbl>
              <a:tblPr>
                <a:tableStyleId>{5C22544A-7EE6-4342-B048-85BDC9FD1C3A}</a:tableStyleId>
              </a:tblPr>
              <a:tblGrid>
                <a:gridCol w="3219096"/>
                <a:gridCol w="950872"/>
                <a:gridCol w="950872"/>
              </a:tblGrid>
              <a:tr h="211826">
                <a:tc gridSpan="3">
                  <a:txBody>
                    <a:bodyPr/>
                    <a:lstStyle/>
                    <a:p>
                      <a:pPr algn="l" fontAlgn="ctr"/>
                      <a:r>
                        <a:rPr lang="en-US" sz="1000" b="1" u="none" strike="noStrike">
                          <a:effectLst/>
                          <a:latin typeface="Verdana" pitchFamily="34" charset="0"/>
                          <a:ea typeface="Verdana" pitchFamily="34" charset="0"/>
                          <a:cs typeface="Verdana" pitchFamily="34" charset="0"/>
                        </a:rPr>
                        <a:t>How often do you use Buki in the learning process?  </a:t>
                      </a:r>
                      <a:endParaRPr lang="en-US" sz="1000" b="1" i="0" u="none" strike="noStrike">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r>
              <a:tr h="498415">
                <a:tc>
                  <a:txBody>
                    <a:bodyPr/>
                    <a:lstStyle/>
                    <a:p>
                      <a:pPr algn="l" fontAlgn="ctr"/>
                      <a:r>
                        <a:rPr lang="en-US" sz="1000" b="1" u="none" strike="noStrike">
                          <a:effectLst/>
                          <a:latin typeface="Verdana" pitchFamily="34" charset="0"/>
                          <a:ea typeface="Verdana" pitchFamily="34" charset="0"/>
                          <a:cs typeface="Verdana" pitchFamily="34" charset="0"/>
                        </a:rPr>
                        <a:t>Answer Options</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a:effectLst/>
                          <a:latin typeface="Verdana" pitchFamily="34" charset="0"/>
                          <a:ea typeface="Verdana" pitchFamily="34" charset="0"/>
                          <a:cs typeface="Verdana" pitchFamily="34" charset="0"/>
                        </a:rPr>
                        <a:t>Response Percent</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211826">
                <a:tc>
                  <a:txBody>
                    <a:bodyPr/>
                    <a:lstStyle/>
                    <a:p>
                      <a:pPr algn="l" fontAlgn="b"/>
                      <a:r>
                        <a:rPr lang="en-US" sz="1000" u="none" strike="noStrike">
                          <a:effectLst/>
                          <a:latin typeface="Verdana" pitchFamily="34" charset="0"/>
                          <a:ea typeface="Verdana" pitchFamily="34" charset="0"/>
                          <a:cs typeface="Verdana" pitchFamily="34" charset="0"/>
                        </a:rPr>
                        <a:t>Once a week</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4.5%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76</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211826">
                <a:tc>
                  <a:txBody>
                    <a:bodyPr/>
                    <a:lstStyle/>
                    <a:p>
                      <a:pPr algn="l" fontAlgn="b"/>
                      <a:r>
                        <a:rPr lang="en-US" sz="1000" u="none" strike="noStrike">
                          <a:effectLst/>
                          <a:latin typeface="Verdana" pitchFamily="34" charset="0"/>
                          <a:ea typeface="Verdana" pitchFamily="34" charset="0"/>
                          <a:cs typeface="Verdana" pitchFamily="34" charset="0"/>
                        </a:rPr>
                        <a:t>Several times a week</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56.8%</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956</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211826">
                <a:tc>
                  <a:txBody>
                    <a:bodyPr/>
                    <a:lstStyle/>
                    <a:p>
                      <a:pPr algn="l" fontAlgn="b"/>
                      <a:r>
                        <a:rPr lang="en-US" sz="1000" u="none" strike="noStrike">
                          <a:effectLst/>
                          <a:latin typeface="Verdana" pitchFamily="34" charset="0"/>
                          <a:ea typeface="Verdana" pitchFamily="34" charset="0"/>
                          <a:cs typeface="Verdana" pitchFamily="34" charset="0"/>
                        </a:rPr>
                        <a:t>Every day</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38.6%</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650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211826">
                <a:tc>
                  <a:txBody>
                    <a:bodyPr/>
                    <a:lstStyle/>
                    <a:p>
                      <a:pPr algn="l" fontAlgn="b"/>
                      <a:r>
                        <a:rPr lang="en-US" sz="1000" u="none" strike="noStrike">
                          <a:effectLst/>
                          <a:latin typeface="Verdana" pitchFamily="34" charset="0"/>
                          <a:ea typeface="Verdana" pitchFamily="34" charset="0"/>
                          <a:cs typeface="Verdana" pitchFamily="34" charset="0"/>
                        </a:rPr>
                        <a:t>I don't use it</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0.0%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211826">
                <a:tc gridSpan="2">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a:effectLst/>
                          <a:latin typeface="Verdana" pitchFamily="34" charset="0"/>
                          <a:ea typeface="Verdana" pitchFamily="34" charset="0"/>
                          <a:cs typeface="Verdana" pitchFamily="34" charset="0"/>
                        </a:rPr>
                        <a:t>1683</a:t>
                      </a:r>
                      <a:endParaRPr lang="ru-RU"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r>
              <a:tr h="211826">
                <a:tc gridSpan="2">
                  <a:txBody>
                    <a:bodyPr/>
                    <a:lstStyle/>
                    <a:p>
                      <a:pPr algn="r" fontAlgn="b"/>
                      <a:r>
                        <a:rPr lang="en-US" sz="1000" b="1" u="none" strike="noStrike" dirty="0">
                          <a:effectLst/>
                          <a:latin typeface="Verdana" pitchFamily="34" charset="0"/>
                          <a:ea typeface="Verdana" pitchFamily="34" charset="0"/>
                          <a:cs typeface="Verdana" pitchFamily="34" charset="0"/>
                        </a:rPr>
                        <a:t>skipped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1</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16" name="Chart 15"/>
          <p:cNvGraphicFramePr>
            <a:graphicFrameLocks/>
          </p:cNvGraphicFramePr>
          <p:nvPr>
            <p:extLst>
              <p:ext uri="{D42A27DB-BD31-4B8C-83A1-F6EECF244321}">
                <p14:modId xmlns:p14="http://schemas.microsoft.com/office/powerpoint/2010/main" val="998648493"/>
              </p:ext>
            </p:extLst>
          </p:nvPr>
        </p:nvGraphicFramePr>
        <p:xfrm>
          <a:off x="5638800" y="3886200"/>
          <a:ext cx="3200400" cy="20574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76253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sp>
        <p:nvSpPr>
          <p:cNvPr id="10" name="TextBox 9"/>
          <p:cNvSpPr txBox="1"/>
          <p:nvPr/>
        </p:nvSpPr>
        <p:spPr>
          <a:xfrm>
            <a:off x="152400" y="6400800"/>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4200250878"/>
              </p:ext>
            </p:extLst>
          </p:nvPr>
        </p:nvGraphicFramePr>
        <p:xfrm>
          <a:off x="192378" y="1752600"/>
          <a:ext cx="5141622" cy="1828799"/>
        </p:xfrm>
        <a:graphic>
          <a:graphicData uri="http://schemas.openxmlformats.org/drawingml/2006/table">
            <a:tbl>
              <a:tblPr>
                <a:tableStyleId>{5C22544A-7EE6-4342-B048-85BDC9FD1C3A}</a:tableStyleId>
              </a:tblPr>
              <a:tblGrid>
                <a:gridCol w="3232160"/>
                <a:gridCol w="954731"/>
                <a:gridCol w="954731"/>
              </a:tblGrid>
              <a:tr h="384402">
                <a:tc gridSpan="3">
                  <a:txBody>
                    <a:bodyPr/>
                    <a:lstStyle/>
                    <a:p>
                      <a:pPr algn="l" fontAlgn="ctr"/>
                      <a:r>
                        <a:rPr lang="en-US" sz="1000" b="1" u="none" strike="noStrike">
                          <a:effectLst/>
                          <a:latin typeface="Verdana" pitchFamily="34" charset="0"/>
                          <a:ea typeface="Verdana" pitchFamily="34" charset="0"/>
                          <a:cs typeface="Verdana" pitchFamily="34" charset="0"/>
                        </a:rPr>
                        <a:t>Does Buki help students to acquire relevant skills from the National Curriculum? </a:t>
                      </a:r>
                      <a:endParaRPr lang="en-US" sz="1000" b="1" i="0" u="none" strike="noStrike">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r>
              <a:tr h="462207">
                <a:tc>
                  <a:txBody>
                    <a:bodyPr/>
                    <a:lstStyle/>
                    <a:p>
                      <a:pPr algn="l" fontAlgn="ctr"/>
                      <a:r>
                        <a:rPr lang="en-US" sz="1000" b="1" u="none" strike="noStrike">
                          <a:effectLst/>
                          <a:latin typeface="Verdana" pitchFamily="34" charset="0"/>
                          <a:ea typeface="Verdana" pitchFamily="34" charset="0"/>
                          <a:cs typeface="Verdana" pitchFamily="34" charset="0"/>
                        </a:rPr>
                        <a:t>Answer Options</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a:effectLst/>
                          <a:latin typeface="Verdana" pitchFamily="34" charset="0"/>
                          <a:ea typeface="Verdana" pitchFamily="34" charset="0"/>
                          <a:cs typeface="Verdana" pitchFamily="34" charset="0"/>
                        </a:rPr>
                        <a:t>Response Percent</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96438">
                <a:tc>
                  <a:txBody>
                    <a:bodyPr/>
                    <a:lstStyle/>
                    <a:p>
                      <a:pPr algn="l" fontAlgn="b"/>
                      <a:r>
                        <a:rPr lang="en-US" sz="1000" u="none" strike="noStrike">
                          <a:effectLst/>
                          <a:latin typeface="Verdana" pitchFamily="34" charset="0"/>
                          <a:ea typeface="Verdana" pitchFamily="34" charset="0"/>
                          <a:cs typeface="Verdana" pitchFamily="34" charset="0"/>
                        </a:rPr>
                        <a:t>It helps</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97.8%</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1645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6438">
                <a:tc>
                  <a:txBody>
                    <a:bodyPr/>
                    <a:lstStyle/>
                    <a:p>
                      <a:pPr algn="l" fontAlgn="b"/>
                      <a:r>
                        <a:rPr lang="en-US" sz="1000" u="none" strike="noStrike">
                          <a:effectLst/>
                          <a:latin typeface="Verdana" pitchFamily="34" charset="0"/>
                          <a:ea typeface="Verdana" pitchFamily="34" charset="0"/>
                          <a:cs typeface="Verdana" pitchFamily="34" charset="0"/>
                        </a:rPr>
                        <a:t>It does not help</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0.0%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6438">
                <a:tc>
                  <a:txBody>
                    <a:bodyPr/>
                    <a:lstStyle/>
                    <a:p>
                      <a:pPr algn="l" fontAlgn="b"/>
                      <a:r>
                        <a:rPr lang="en-US" sz="1000" u="none" strike="noStrike">
                          <a:effectLst/>
                          <a:latin typeface="Verdana" pitchFamily="34" charset="0"/>
                          <a:ea typeface="Verdana" pitchFamily="34" charset="0"/>
                          <a:cs typeface="Verdana" pitchFamily="34" charset="0"/>
                        </a:rPr>
                        <a:t>Difficult to answer</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2.2%</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37</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6438">
                <a:tc gridSpan="2">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a:effectLst/>
                          <a:latin typeface="Verdana" pitchFamily="34" charset="0"/>
                          <a:ea typeface="Verdana" pitchFamily="34" charset="0"/>
                          <a:cs typeface="Verdana" pitchFamily="34" charset="0"/>
                        </a:rPr>
                        <a:t>1683</a:t>
                      </a:r>
                      <a:endParaRPr lang="ru-RU"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r>
              <a:tr h="196438">
                <a:tc gridSpan="2">
                  <a:txBody>
                    <a:bodyPr/>
                    <a:lstStyle/>
                    <a:p>
                      <a:pPr algn="r" fontAlgn="b"/>
                      <a:r>
                        <a:rPr lang="en-US" sz="1000" b="1" u="none" strike="noStrike" dirty="0">
                          <a:effectLst/>
                          <a:latin typeface="Verdana" pitchFamily="34" charset="0"/>
                          <a:ea typeface="Verdana" pitchFamily="34" charset="0"/>
                          <a:cs typeface="Verdana" pitchFamily="34" charset="0"/>
                        </a:rPr>
                        <a:t>skipped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1</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9" name="Chart 8"/>
          <p:cNvGraphicFramePr>
            <a:graphicFrameLocks/>
          </p:cNvGraphicFramePr>
          <p:nvPr>
            <p:extLst>
              <p:ext uri="{D42A27DB-BD31-4B8C-83A1-F6EECF244321}">
                <p14:modId xmlns:p14="http://schemas.microsoft.com/office/powerpoint/2010/main" val="1257057729"/>
              </p:ext>
            </p:extLst>
          </p:nvPr>
        </p:nvGraphicFramePr>
        <p:xfrm>
          <a:off x="5562600" y="1752600"/>
          <a:ext cx="3352800" cy="1828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le 3"/>
          <p:cNvGraphicFramePr>
            <a:graphicFrameLocks noGrp="1"/>
          </p:cNvGraphicFramePr>
          <p:nvPr>
            <p:extLst>
              <p:ext uri="{D42A27DB-BD31-4B8C-83A1-F6EECF244321}">
                <p14:modId xmlns:p14="http://schemas.microsoft.com/office/powerpoint/2010/main" val="699955018"/>
              </p:ext>
            </p:extLst>
          </p:nvPr>
        </p:nvGraphicFramePr>
        <p:xfrm>
          <a:off x="185451" y="3886200"/>
          <a:ext cx="5148549" cy="1828799"/>
        </p:xfrm>
        <a:graphic>
          <a:graphicData uri="http://schemas.openxmlformats.org/drawingml/2006/table">
            <a:tbl>
              <a:tblPr>
                <a:tableStyleId>{5C22544A-7EE6-4342-B048-85BDC9FD1C3A}</a:tableStyleId>
              </a:tblPr>
              <a:tblGrid>
                <a:gridCol w="3236515"/>
                <a:gridCol w="956017"/>
                <a:gridCol w="956017"/>
              </a:tblGrid>
              <a:tr h="384402">
                <a:tc gridSpan="3">
                  <a:txBody>
                    <a:bodyPr/>
                    <a:lstStyle/>
                    <a:p>
                      <a:pPr algn="l" fontAlgn="ctr"/>
                      <a:r>
                        <a:rPr lang="en-US" sz="1000" b="1" u="none" strike="noStrike" dirty="0">
                          <a:effectLst/>
                          <a:latin typeface="Verdana" pitchFamily="34" charset="0"/>
                          <a:ea typeface="Verdana" pitchFamily="34" charset="0"/>
                          <a:cs typeface="Verdana" pitchFamily="34" charset="0"/>
                        </a:rPr>
                        <a:t>How would you evaluate </a:t>
                      </a:r>
                      <a:r>
                        <a:rPr lang="en-US" sz="1000" b="1" u="none" strike="noStrike" dirty="0" err="1">
                          <a:effectLst/>
                          <a:latin typeface="Verdana" pitchFamily="34" charset="0"/>
                          <a:ea typeface="Verdana" pitchFamily="34" charset="0"/>
                          <a:cs typeface="Verdana" pitchFamily="34" charset="0"/>
                        </a:rPr>
                        <a:t>Buki</a:t>
                      </a:r>
                      <a:r>
                        <a:rPr lang="en-US" sz="1000" b="1" u="none" strike="noStrike" dirty="0">
                          <a:effectLst/>
                          <a:latin typeface="Verdana" pitchFamily="34" charset="0"/>
                          <a:ea typeface="Verdana" pitchFamily="34" charset="0"/>
                          <a:cs typeface="Verdana" pitchFamily="34" charset="0"/>
                        </a:rPr>
                        <a:t> as a </a:t>
                      </a:r>
                      <a:r>
                        <a:rPr lang="en-US" sz="1000" b="1" u="none" strike="noStrike" dirty="0" smtClean="0">
                          <a:effectLst/>
                          <a:latin typeface="Verdana" pitchFamily="34" charset="0"/>
                          <a:ea typeface="Verdana" pitchFamily="34" charset="0"/>
                          <a:cs typeface="Verdana" pitchFamily="34" charset="0"/>
                        </a:rPr>
                        <a:t>cross-disciplinary </a:t>
                      </a:r>
                      <a:r>
                        <a:rPr lang="en-US" sz="1000" b="1" u="none" strike="noStrike" dirty="0">
                          <a:effectLst/>
                          <a:latin typeface="Verdana" pitchFamily="34" charset="0"/>
                          <a:ea typeface="Verdana" pitchFamily="34" charset="0"/>
                          <a:cs typeface="Verdana" pitchFamily="34" charset="0"/>
                        </a:rPr>
                        <a:t>teaching tool? </a:t>
                      </a:r>
                      <a:endParaRPr lang="en-US" sz="1000" b="1" i="0" u="none" strike="noStrike" dirty="0">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r>
              <a:tr h="462207">
                <a:tc>
                  <a:txBody>
                    <a:bodyPr/>
                    <a:lstStyle/>
                    <a:p>
                      <a:pPr algn="l" fontAlgn="ctr"/>
                      <a:r>
                        <a:rPr lang="en-US" sz="1000" b="1" u="none" strike="noStrike">
                          <a:effectLst/>
                          <a:latin typeface="Verdana" pitchFamily="34" charset="0"/>
                          <a:ea typeface="Verdana" pitchFamily="34" charset="0"/>
                          <a:cs typeface="Verdana" pitchFamily="34" charset="0"/>
                        </a:rPr>
                        <a:t>Answer Options</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a:effectLst/>
                          <a:latin typeface="Verdana" pitchFamily="34" charset="0"/>
                          <a:ea typeface="Verdana" pitchFamily="34" charset="0"/>
                          <a:cs typeface="Verdana" pitchFamily="34" charset="0"/>
                        </a:rPr>
                        <a:t>Response Percent</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96438">
                <a:tc>
                  <a:txBody>
                    <a:bodyPr/>
                    <a:lstStyle/>
                    <a:p>
                      <a:pPr algn="l" fontAlgn="b"/>
                      <a:r>
                        <a:rPr lang="en-US" sz="1000" u="none" strike="noStrike">
                          <a:effectLst/>
                          <a:latin typeface="Verdana" pitchFamily="34" charset="0"/>
                          <a:ea typeface="Verdana" pitchFamily="34" charset="0"/>
                          <a:cs typeface="Verdana" pitchFamily="34" charset="0"/>
                        </a:rPr>
                        <a:t>Successful </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84.4%</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1420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6438">
                <a:tc>
                  <a:txBody>
                    <a:bodyPr/>
                    <a:lstStyle/>
                    <a:p>
                      <a:pPr algn="l" fontAlgn="b"/>
                      <a:r>
                        <a:rPr lang="en-US" sz="1000" u="none" strike="noStrike">
                          <a:effectLst/>
                          <a:latin typeface="Verdana" pitchFamily="34" charset="0"/>
                          <a:ea typeface="Verdana" pitchFamily="34" charset="0"/>
                          <a:cs typeface="Verdana" pitchFamily="34" charset="0"/>
                        </a:rPr>
                        <a:t>Partly successful </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15.6%</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263</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6438">
                <a:tc>
                  <a:txBody>
                    <a:bodyPr/>
                    <a:lstStyle/>
                    <a:p>
                      <a:pPr algn="l" fontAlgn="b"/>
                      <a:r>
                        <a:rPr lang="en-US" sz="1000" u="none" strike="noStrike">
                          <a:effectLst/>
                          <a:latin typeface="Verdana" pitchFamily="34" charset="0"/>
                          <a:ea typeface="Verdana" pitchFamily="34" charset="0"/>
                          <a:cs typeface="Verdana" pitchFamily="34" charset="0"/>
                        </a:rPr>
                        <a:t>Difficult to answer</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0.0%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dirty="0">
                          <a:effectLst/>
                          <a:latin typeface="Verdana" pitchFamily="34" charset="0"/>
                          <a:ea typeface="Verdana" pitchFamily="34" charset="0"/>
                          <a:cs typeface="Verdana" pitchFamily="34" charset="0"/>
                        </a:rPr>
                        <a:t>0</a:t>
                      </a:r>
                      <a:endParaRPr lang="ru-RU" sz="1000" b="0" i="0" u="none" strike="noStrike" dirty="0">
                        <a:effectLst/>
                        <a:latin typeface="Verdana" pitchFamily="34" charset="0"/>
                        <a:ea typeface="Verdana" pitchFamily="34" charset="0"/>
                        <a:cs typeface="Verdana" pitchFamily="34" charset="0"/>
                      </a:endParaRPr>
                    </a:p>
                  </a:txBody>
                  <a:tcPr marL="9525" marR="9525" marT="9525" marB="0" anchor="ctr"/>
                </a:tc>
              </a:tr>
              <a:tr h="196438">
                <a:tc gridSpan="2">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1683</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r h="196438">
                <a:tc gridSpan="2">
                  <a:txBody>
                    <a:bodyPr/>
                    <a:lstStyle/>
                    <a:p>
                      <a:pPr algn="r" fontAlgn="b"/>
                      <a:r>
                        <a:rPr lang="en-US" sz="1000" b="1" u="none" strike="noStrike">
                          <a:effectLst/>
                          <a:latin typeface="Verdana" pitchFamily="34" charset="0"/>
                          <a:ea typeface="Verdana" pitchFamily="34" charset="0"/>
                          <a:cs typeface="Verdana" pitchFamily="34" charset="0"/>
                        </a:rPr>
                        <a:t>skipped question</a:t>
                      </a:r>
                      <a:endParaRPr lang="en-US" sz="1000" b="1" i="1"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0</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11" name="Chart 10"/>
          <p:cNvGraphicFramePr>
            <a:graphicFrameLocks/>
          </p:cNvGraphicFramePr>
          <p:nvPr>
            <p:extLst>
              <p:ext uri="{D42A27DB-BD31-4B8C-83A1-F6EECF244321}">
                <p14:modId xmlns:p14="http://schemas.microsoft.com/office/powerpoint/2010/main" val="1059613904"/>
              </p:ext>
            </p:extLst>
          </p:nvPr>
        </p:nvGraphicFramePr>
        <p:xfrm>
          <a:off x="5562600" y="3886200"/>
          <a:ext cx="3352800" cy="18288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1401152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sp>
        <p:nvSpPr>
          <p:cNvPr id="10" name="TextBox 9"/>
          <p:cNvSpPr txBox="1"/>
          <p:nvPr/>
        </p:nvSpPr>
        <p:spPr>
          <a:xfrm>
            <a:off x="152400" y="6400800"/>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84524921"/>
              </p:ext>
            </p:extLst>
          </p:nvPr>
        </p:nvGraphicFramePr>
        <p:xfrm>
          <a:off x="253999" y="1676397"/>
          <a:ext cx="5003800" cy="1907543"/>
        </p:xfrm>
        <a:graphic>
          <a:graphicData uri="http://schemas.openxmlformats.org/drawingml/2006/table">
            <a:tbl>
              <a:tblPr>
                <a:tableStyleId>{5C22544A-7EE6-4342-B048-85BDC9FD1C3A}</a:tableStyleId>
              </a:tblPr>
              <a:tblGrid>
                <a:gridCol w="3145522"/>
                <a:gridCol w="929139"/>
                <a:gridCol w="929139"/>
              </a:tblGrid>
              <a:tr h="330049">
                <a:tc gridSpan="3">
                  <a:txBody>
                    <a:bodyPr/>
                    <a:lstStyle/>
                    <a:p>
                      <a:pPr algn="l" fontAlgn="ctr"/>
                      <a:r>
                        <a:rPr lang="en-US" sz="1000" b="1" u="none" strike="noStrike">
                          <a:effectLst/>
                          <a:latin typeface="Verdana" pitchFamily="34" charset="0"/>
                          <a:ea typeface="Verdana" pitchFamily="34" charset="0"/>
                          <a:cs typeface="Verdana" pitchFamily="34" charset="0"/>
                        </a:rPr>
                        <a:t>Student academic achievements resulted form the use of Buki </a:t>
                      </a:r>
                      <a:endParaRPr lang="en-US" sz="1000" b="1" i="0" u="none" strike="noStrike">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r>
              <a:tr h="396853">
                <a:tc>
                  <a:txBody>
                    <a:bodyPr/>
                    <a:lstStyle/>
                    <a:p>
                      <a:pPr algn="l" fontAlgn="ctr"/>
                      <a:r>
                        <a:rPr lang="en-US" sz="1000" b="1" u="none" strike="noStrike">
                          <a:effectLst/>
                          <a:latin typeface="Verdana" pitchFamily="34" charset="0"/>
                          <a:ea typeface="Verdana" pitchFamily="34" charset="0"/>
                          <a:cs typeface="Verdana" pitchFamily="34" charset="0"/>
                        </a:rPr>
                        <a:t>Answer Options</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a:effectLst/>
                          <a:latin typeface="Verdana" pitchFamily="34" charset="0"/>
                          <a:ea typeface="Verdana" pitchFamily="34" charset="0"/>
                          <a:cs typeface="Verdana" pitchFamily="34" charset="0"/>
                        </a:rPr>
                        <a:t>Response Percent</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68663">
                <a:tc>
                  <a:txBody>
                    <a:bodyPr/>
                    <a:lstStyle/>
                    <a:p>
                      <a:pPr algn="l" fontAlgn="b"/>
                      <a:r>
                        <a:rPr lang="en-US" sz="1000" u="none" strike="noStrike">
                          <a:effectLst/>
                          <a:latin typeface="Verdana" pitchFamily="34" charset="0"/>
                          <a:ea typeface="Verdana" pitchFamily="34" charset="0"/>
                          <a:cs typeface="Verdana" pitchFamily="34" charset="0"/>
                        </a:rPr>
                        <a:t>Improved significantly</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29.5%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493</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8663">
                <a:tc>
                  <a:txBody>
                    <a:bodyPr/>
                    <a:lstStyle/>
                    <a:p>
                      <a:pPr algn="l" fontAlgn="b"/>
                      <a:r>
                        <a:rPr lang="en-US" sz="1000" u="none" strike="noStrike">
                          <a:effectLst/>
                          <a:latin typeface="Verdana" pitchFamily="34" charset="0"/>
                          <a:ea typeface="Verdana" pitchFamily="34" charset="0"/>
                          <a:cs typeface="Verdana" pitchFamily="34" charset="0"/>
                        </a:rPr>
                        <a:t>Improved </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68.2%</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1140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8663">
                <a:tc>
                  <a:txBody>
                    <a:bodyPr/>
                    <a:lstStyle/>
                    <a:p>
                      <a:pPr algn="l" fontAlgn="b"/>
                      <a:r>
                        <a:rPr lang="en-US" sz="1000" u="none" strike="noStrike">
                          <a:effectLst/>
                          <a:latin typeface="Verdana" pitchFamily="34" charset="0"/>
                          <a:ea typeface="Verdana" pitchFamily="34" charset="0"/>
                          <a:cs typeface="Verdana" pitchFamily="34" charset="0"/>
                        </a:rPr>
                        <a:t>Have not changed</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2.3%</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38</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8663">
                <a:tc>
                  <a:txBody>
                    <a:bodyPr/>
                    <a:lstStyle/>
                    <a:p>
                      <a:pPr algn="l" fontAlgn="b"/>
                      <a:r>
                        <a:rPr lang="en-US" sz="1000" u="none" strike="noStrike">
                          <a:effectLst/>
                          <a:latin typeface="Verdana" pitchFamily="34" charset="0"/>
                          <a:ea typeface="Verdana" pitchFamily="34" charset="0"/>
                          <a:cs typeface="Verdana" pitchFamily="34" charset="0"/>
                        </a:rPr>
                        <a:t>Showed decrease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0.0%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8663">
                <a:tc>
                  <a:txBody>
                    <a:bodyPr/>
                    <a:lstStyle/>
                    <a:p>
                      <a:pPr algn="l" fontAlgn="b"/>
                      <a:r>
                        <a:rPr lang="en-US" sz="1000" u="none" strike="noStrike">
                          <a:effectLst/>
                          <a:latin typeface="Verdana" pitchFamily="34" charset="0"/>
                          <a:ea typeface="Verdana" pitchFamily="34" charset="0"/>
                          <a:cs typeface="Verdana" pitchFamily="34" charset="0"/>
                        </a:rPr>
                        <a:t>Difficult to answer</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0.0%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8663">
                <a:tc gridSpan="2">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a:effectLst/>
                          <a:latin typeface="Verdana" pitchFamily="34" charset="0"/>
                          <a:ea typeface="Verdana" pitchFamily="34" charset="0"/>
                          <a:cs typeface="Verdana" pitchFamily="34" charset="0"/>
                        </a:rPr>
                        <a:t>1683</a:t>
                      </a:r>
                      <a:endParaRPr lang="ru-RU"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r>
              <a:tr h="168663">
                <a:tc gridSpan="2">
                  <a:txBody>
                    <a:bodyPr/>
                    <a:lstStyle/>
                    <a:p>
                      <a:pPr algn="r" fontAlgn="b"/>
                      <a:r>
                        <a:rPr lang="en-US" sz="1000" b="1" u="none" strike="noStrike" dirty="0">
                          <a:effectLst/>
                          <a:latin typeface="Verdana" pitchFamily="34" charset="0"/>
                          <a:ea typeface="Verdana" pitchFamily="34" charset="0"/>
                          <a:cs typeface="Verdana" pitchFamily="34" charset="0"/>
                        </a:rPr>
                        <a:t>skipped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11</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12" name="Chart 11"/>
          <p:cNvGraphicFramePr>
            <a:graphicFrameLocks/>
          </p:cNvGraphicFramePr>
          <p:nvPr>
            <p:extLst>
              <p:ext uri="{D42A27DB-BD31-4B8C-83A1-F6EECF244321}">
                <p14:modId xmlns:p14="http://schemas.microsoft.com/office/powerpoint/2010/main" val="1595641899"/>
              </p:ext>
            </p:extLst>
          </p:nvPr>
        </p:nvGraphicFramePr>
        <p:xfrm>
          <a:off x="5334000" y="1676400"/>
          <a:ext cx="3581400" cy="1905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103863173"/>
              </p:ext>
            </p:extLst>
          </p:nvPr>
        </p:nvGraphicFramePr>
        <p:xfrm>
          <a:off x="240144" y="3962400"/>
          <a:ext cx="5017656" cy="1905001"/>
        </p:xfrm>
        <a:graphic>
          <a:graphicData uri="http://schemas.openxmlformats.org/drawingml/2006/table">
            <a:tbl>
              <a:tblPr>
                <a:tableStyleId>{5C22544A-7EE6-4342-B048-85BDC9FD1C3A}</a:tableStyleId>
              </a:tblPr>
              <a:tblGrid>
                <a:gridCol w="3154232"/>
                <a:gridCol w="931712"/>
                <a:gridCol w="931712"/>
              </a:tblGrid>
              <a:tr h="329610">
                <a:tc gridSpan="3">
                  <a:txBody>
                    <a:bodyPr/>
                    <a:lstStyle/>
                    <a:p>
                      <a:pPr algn="l" fontAlgn="ctr"/>
                      <a:r>
                        <a:rPr lang="en-US" sz="1000" b="1" u="none" strike="noStrike">
                          <a:effectLst/>
                          <a:latin typeface="Verdana" pitchFamily="34" charset="0"/>
                          <a:ea typeface="Verdana" pitchFamily="34" charset="0"/>
                          <a:cs typeface="Verdana" pitchFamily="34" charset="0"/>
                        </a:rPr>
                        <a:t>How difficult is it to learn from Buki?</a:t>
                      </a:r>
                      <a:endParaRPr lang="en-US" sz="1000" b="1" i="0" u="none" strike="noStrike">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r>
              <a:tr h="396325">
                <a:tc>
                  <a:txBody>
                    <a:bodyPr/>
                    <a:lstStyle/>
                    <a:p>
                      <a:pPr algn="l" fontAlgn="ctr"/>
                      <a:r>
                        <a:rPr lang="en-US" sz="1000" b="1" u="none" strike="noStrike">
                          <a:effectLst/>
                          <a:latin typeface="Verdana" pitchFamily="34" charset="0"/>
                          <a:ea typeface="Verdana" pitchFamily="34" charset="0"/>
                          <a:cs typeface="Verdana" pitchFamily="34" charset="0"/>
                        </a:rPr>
                        <a:t>Answer Options</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a:effectLst/>
                          <a:latin typeface="Verdana" pitchFamily="34" charset="0"/>
                          <a:ea typeface="Verdana" pitchFamily="34" charset="0"/>
                          <a:cs typeface="Verdana" pitchFamily="34" charset="0"/>
                        </a:rPr>
                        <a:t>Response Percent</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68438">
                <a:tc>
                  <a:txBody>
                    <a:bodyPr/>
                    <a:lstStyle/>
                    <a:p>
                      <a:pPr algn="l" fontAlgn="b"/>
                      <a:r>
                        <a:rPr lang="en-US" sz="1000" u="none" strike="noStrike">
                          <a:effectLst/>
                          <a:latin typeface="Verdana" pitchFamily="34" charset="0"/>
                          <a:ea typeface="Verdana" pitchFamily="34" charset="0"/>
                          <a:cs typeface="Verdana" pitchFamily="34" charset="0"/>
                        </a:rPr>
                        <a:t>Very easy</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53.3%</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887</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8438">
                <a:tc>
                  <a:txBody>
                    <a:bodyPr/>
                    <a:lstStyle/>
                    <a:p>
                      <a:pPr algn="l" fontAlgn="b"/>
                      <a:r>
                        <a:rPr lang="en-US" sz="1000" u="none" strike="noStrike">
                          <a:effectLst/>
                          <a:latin typeface="Verdana" pitchFamily="34" charset="0"/>
                          <a:ea typeface="Verdana" pitchFamily="34" charset="0"/>
                          <a:cs typeface="Verdana" pitchFamily="34" charset="0"/>
                        </a:rPr>
                        <a:t>Easy</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37.8%</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629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8438">
                <a:tc>
                  <a:txBody>
                    <a:bodyPr/>
                    <a:lstStyle/>
                    <a:p>
                      <a:pPr algn="l" fontAlgn="b"/>
                      <a:r>
                        <a:rPr lang="en-US" sz="1000" u="none" strike="noStrike">
                          <a:effectLst/>
                          <a:latin typeface="Verdana" pitchFamily="34" charset="0"/>
                          <a:ea typeface="Verdana" pitchFamily="34" charset="0"/>
                          <a:cs typeface="Verdana" pitchFamily="34" charset="0"/>
                        </a:rPr>
                        <a:t>Normal</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8.9%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148</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8438">
                <a:tc>
                  <a:txBody>
                    <a:bodyPr/>
                    <a:lstStyle/>
                    <a:p>
                      <a:pPr algn="l" fontAlgn="b"/>
                      <a:r>
                        <a:rPr lang="en-US" sz="1000" u="none" strike="noStrike">
                          <a:effectLst/>
                          <a:latin typeface="Verdana" pitchFamily="34" charset="0"/>
                          <a:ea typeface="Verdana" pitchFamily="34" charset="0"/>
                          <a:cs typeface="Verdana" pitchFamily="34" charset="0"/>
                        </a:rPr>
                        <a:t>Difficult</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0.0%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8438">
                <a:tc>
                  <a:txBody>
                    <a:bodyPr/>
                    <a:lstStyle/>
                    <a:p>
                      <a:pPr algn="l" fontAlgn="b"/>
                      <a:r>
                        <a:rPr lang="en-US" sz="1000" u="none" strike="noStrike">
                          <a:effectLst/>
                          <a:latin typeface="Verdana" pitchFamily="34" charset="0"/>
                          <a:ea typeface="Verdana" pitchFamily="34" charset="0"/>
                          <a:cs typeface="Verdana" pitchFamily="34" charset="0"/>
                        </a:rPr>
                        <a:t>Very difficult </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0.0%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8438">
                <a:tc gridSpan="2">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1683</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r h="168438">
                <a:tc gridSpan="2">
                  <a:txBody>
                    <a:bodyPr/>
                    <a:lstStyle/>
                    <a:p>
                      <a:pPr algn="r" fontAlgn="b"/>
                      <a:r>
                        <a:rPr lang="en-US" sz="1000" b="1" u="none" strike="noStrike">
                          <a:effectLst/>
                          <a:latin typeface="Verdana" pitchFamily="34" charset="0"/>
                          <a:ea typeface="Verdana" pitchFamily="34" charset="0"/>
                          <a:cs typeface="Verdana" pitchFamily="34" charset="0"/>
                        </a:rPr>
                        <a:t>skipped question</a:t>
                      </a:r>
                      <a:endParaRPr lang="en-US" sz="1000" b="1" i="1"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19</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13" name="Chart 12"/>
          <p:cNvGraphicFramePr>
            <a:graphicFrameLocks/>
          </p:cNvGraphicFramePr>
          <p:nvPr>
            <p:extLst>
              <p:ext uri="{D42A27DB-BD31-4B8C-83A1-F6EECF244321}">
                <p14:modId xmlns:p14="http://schemas.microsoft.com/office/powerpoint/2010/main" val="1445020902"/>
              </p:ext>
            </p:extLst>
          </p:nvPr>
        </p:nvGraphicFramePr>
        <p:xfrm>
          <a:off x="5334000" y="3962400"/>
          <a:ext cx="3524250" cy="1905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408477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sp>
        <p:nvSpPr>
          <p:cNvPr id="7" name="TextBox 6"/>
          <p:cNvSpPr txBox="1"/>
          <p:nvPr/>
        </p:nvSpPr>
        <p:spPr>
          <a:xfrm>
            <a:off x="152400" y="6452734"/>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91364820"/>
              </p:ext>
            </p:extLst>
          </p:nvPr>
        </p:nvGraphicFramePr>
        <p:xfrm>
          <a:off x="1600200" y="1600201"/>
          <a:ext cx="5715001" cy="2133602"/>
        </p:xfrm>
        <a:graphic>
          <a:graphicData uri="http://schemas.openxmlformats.org/drawingml/2006/table">
            <a:tbl>
              <a:tblPr>
                <a:tableStyleId>{5C22544A-7EE6-4342-B048-85BDC9FD1C3A}</a:tableStyleId>
              </a:tblPr>
              <a:tblGrid>
                <a:gridCol w="3350173"/>
                <a:gridCol w="1182414"/>
                <a:gridCol w="1182414"/>
              </a:tblGrid>
              <a:tr h="193964">
                <a:tc gridSpan="3">
                  <a:txBody>
                    <a:bodyPr/>
                    <a:lstStyle/>
                    <a:p>
                      <a:pPr algn="l" fontAlgn="ctr"/>
                      <a:r>
                        <a:rPr lang="en-US" sz="1000" b="1" u="none" strike="noStrike">
                          <a:effectLst/>
                          <a:latin typeface="Verdana" pitchFamily="34" charset="0"/>
                          <a:ea typeface="Verdana" pitchFamily="34" charset="0"/>
                          <a:cs typeface="Verdana" pitchFamily="34" charset="0"/>
                        </a:rPr>
                        <a:t>In which subjects have you used Buki?  ( can select more than one)</a:t>
                      </a:r>
                      <a:endParaRPr lang="en-US" sz="1000" b="1" i="0" u="none" strike="noStrike">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r>
              <a:tr h="387926">
                <a:tc>
                  <a:txBody>
                    <a:bodyPr/>
                    <a:lstStyle/>
                    <a:p>
                      <a:pPr algn="l" fontAlgn="ctr"/>
                      <a:r>
                        <a:rPr lang="en-US" sz="1000" b="1" u="none" strike="noStrike">
                          <a:effectLst/>
                          <a:latin typeface="Verdana" pitchFamily="34" charset="0"/>
                          <a:ea typeface="Verdana" pitchFamily="34" charset="0"/>
                          <a:cs typeface="Verdana" pitchFamily="34" charset="0"/>
                        </a:rPr>
                        <a:t>Answer Options</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a:effectLst/>
                          <a:latin typeface="Verdana" pitchFamily="34" charset="0"/>
                          <a:ea typeface="Verdana" pitchFamily="34" charset="0"/>
                          <a:cs typeface="Verdana" pitchFamily="34" charset="0"/>
                        </a:rPr>
                        <a:t>Response Percent</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93964">
                <a:tc>
                  <a:txBody>
                    <a:bodyPr/>
                    <a:lstStyle/>
                    <a:p>
                      <a:pPr algn="l" fontAlgn="b"/>
                      <a:r>
                        <a:rPr lang="en-US" sz="1000" u="none" strike="noStrike">
                          <a:effectLst/>
                          <a:latin typeface="Verdana" pitchFamily="34" charset="0"/>
                          <a:ea typeface="Verdana" pitchFamily="34" charset="0"/>
                          <a:cs typeface="Verdana" pitchFamily="34" charset="0"/>
                        </a:rPr>
                        <a:t>Georgian language and literature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88.9%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1466</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3964">
                <a:tc>
                  <a:txBody>
                    <a:bodyPr/>
                    <a:lstStyle/>
                    <a:p>
                      <a:pPr algn="l" fontAlgn="b"/>
                      <a:r>
                        <a:rPr lang="en-US" sz="1000" u="none" strike="noStrike">
                          <a:effectLst/>
                          <a:latin typeface="Verdana" pitchFamily="34" charset="0"/>
                          <a:ea typeface="Verdana" pitchFamily="34" charset="0"/>
                          <a:cs typeface="Verdana" pitchFamily="34" charset="0"/>
                        </a:rPr>
                        <a:t>Math</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88.9%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1466</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3964">
                <a:tc>
                  <a:txBody>
                    <a:bodyPr/>
                    <a:lstStyle/>
                    <a:p>
                      <a:pPr algn="l" fontAlgn="b"/>
                      <a:r>
                        <a:rPr lang="en-US" sz="1000" u="none" strike="noStrike">
                          <a:effectLst/>
                          <a:latin typeface="Verdana" pitchFamily="34" charset="0"/>
                          <a:ea typeface="Verdana" pitchFamily="34" charset="0"/>
                          <a:cs typeface="Verdana" pitchFamily="34" charset="0"/>
                        </a:rPr>
                        <a:t>English </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55.6%</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917</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3964">
                <a:tc>
                  <a:txBody>
                    <a:bodyPr/>
                    <a:lstStyle/>
                    <a:p>
                      <a:pPr algn="l" fontAlgn="b"/>
                      <a:r>
                        <a:rPr lang="en-US" sz="1000" u="none" strike="noStrike">
                          <a:effectLst/>
                          <a:latin typeface="Verdana" pitchFamily="34" charset="0"/>
                          <a:ea typeface="Verdana" pitchFamily="34" charset="0"/>
                          <a:cs typeface="Verdana" pitchFamily="34" charset="0"/>
                        </a:rPr>
                        <a:t>Natural Sciences</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64.4%</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1062</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3964">
                <a:tc>
                  <a:txBody>
                    <a:bodyPr/>
                    <a:lstStyle/>
                    <a:p>
                      <a:pPr algn="l" fontAlgn="b"/>
                      <a:r>
                        <a:rPr lang="en-US" sz="1000" u="none" strike="noStrike">
                          <a:effectLst/>
                          <a:latin typeface="Verdana" pitchFamily="34" charset="0"/>
                          <a:ea typeface="Verdana" pitchFamily="34" charset="0"/>
                          <a:cs typeface="Verdana" pitchFamily="34" charset="0"/>
                        </a:rPr>
                        <a:t>applied arts</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68.9%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1136</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3964">
                <a:tc>
                  <a:txBody>
                    <a:bodyPr/>
                    <a:lstStyle/>
                    <a:p>
                      <a:pPr algn="l" fontAlgn="b"/>
                      <a:r>
                        <a:rPr lang="en-US" sz="1000" u="none" strike="noStrike">
                          <a:effectLst/>
                          <a:latin typeface="Verdana" pitchFamily="34" charset="0"/>
                          <a:ea typeface="Verdana" pitchFamily="34" charset="0"/>
                          <a:cs typeface="Verdana" pitchFamily="34" charset="0"/>
                        </a:rPr>
                        <a:t>music</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40.0%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660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3964">
                <a:tc gridSpan="2">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a:effectLst/>
                          <a:latin typeface="Verdana" pitchFamily="34" charset="0"/>
                          <a:ea typeface="Verdana" pitchFamily="34" charset="0"/>
                          <a:cs typeface="Verdana" pitchFamily="34" charset="0"/>
                        </a:rPr>
                        <a:t>1683</a:t>
                      </a:r>
                      <a:endParaRPr lang="ru-RU"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r>
              <a:tr h="193964">
                <a:tc gridSpan="2">
                  <a:txBody>
                    <a:bodyPr/>
                    <a:lstStyle/>
                    <a:p>
                      <a:pPr algn="r" fontAlgn="b"/>
                      <a:r>
                        <a:rPr lang="en-US" sz="1000" b="1" u="none" strike="noStrike" dirty="0">
                          <a:effectLst/>
                          <a:latin typeface="Verdana" pitchFamily="34" charset="0"/>
                          <a:ea typeface="Verdana" pitchFamily="34" charset="0"/>
                          <a:cs typeface="Verdana" pitchFamily="34" charset="0"/>
                        </a:rPr>
                        <a:t>skipped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34</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10" name="Chart 9"/>
          <p:cNvGraphicFramePr>
            <a:graphicFrameLocks/>
          </p:cNvGraphicFramePr>
          <p:nvPr>
            <p:extLst>
              <p:ext uri="{D42A27DB-BD31-4B8C-83A1-F6EECF244321}">
                <p14:modId xmlns:p14="http://schemas.microsoft.com/office/powerpoint/2010/main" val="4168248699"/>
              </p:ext>
            </p:extLst>
          </p:nvPr>
        </p:nvGraphicFramePr>
        <p:xfrm>
          <a:off x="1600200" y="3886199"/>
          <a:ext cx="5715000" cy="25388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208568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sp>
        <p:nvSpPr>
          <p:cNvPr id="7" name="TextBox 6"/>
          <p:cNvSpPr txBox="1"/>
          <p:nvPr/>
        </p:nvSpPr>
        <p:spPr>
          <a:xfrm>
            <a:off x="152400" y="6452734"/>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09009989"/>
              </p:ext>
            </p:extLst>
          </p:nvPr>
        </p:nvGraphicFramePr>
        <p:xfrm>
          <a:off x="228600" y="1676400"/>
          <a:ext cx="5029201" cy="1981197"/>
        </p:xfrm>
        <a:graphic>
          <a:graphicData uri="http://schemas.openxmlformats.org/drawingml/2006/table">
            <a:tbl>
              <a:tblPr>
                <a:tableStyleId>{5C22544A-7EE6-4342-B048-85BDC9FD1C3A}</a:tableStyleId>
              </a:tblPr>
              <a:tblGrid>
                <a:gridCol w="3161489"/>
                <a:gridCol w="933856"/>
                <a:gridCol w="933856"/>
              </a:tblGrid>
              <a:tr h="342794">
                <a:tc gridSpan="3">
                  <a:txBody>
                    <a:bodyPr/>
                    <a:lstStyle/>
                    <a:p>
                      <a:pPr algn="l" fontAlgn="ctr"/>
                      <a:r>
                        <a:rPr lang="en-US" sz="1000" b="1" u="none" strike="noStrike">
                          <a:effectLst/>
                          <a:latin typeface="Verdana" pitchFamily="34" charset="0"/>
                          <a:ea typeface="Verdana" pitchFamily="34" charset="0"/>
                          <a:cs typeface="Verdana" pitchFamily="34" charset="0"/>
                        </a:rPr>
                        <a:t>How many lessons a day incoporates use of Buki?</a:t>
                      </a:r>
                      <a:endParaRPr lang="en-US" sz="1000" b="1" i="0" u="none" strike="noStrike">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r>
              <a:tr h="412178">
                <a:tc>
                  <a:txBody>
                    <a:bodyPr/>
                    <a:lstStyle/>
                    <a:p>
                      <a:pPr algn="l" fontAlgn="ctr"/>
                      <a:r>
                        <a:rPr lang="en-US" sz="1000" b="1" u="none" strike="noStrike">
                          <a:effectLst/>
                          <a:latin typeface="Verdana" pitchFamily="34" charset="0"/>
                          <a:ea typeface="Verdana" pitchFamily="34" charset="0"/>
                          <a:cs typeface="Verdana" pitchFamily="34" charset="0"/>
                        </a:rPr>
                        <a:t>Answer Options</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a:effectLst/>
                          <a:latin typeface="Verdana" pitchFamily="34" charset="0"/>
                          <a:ea typeface="Verdana" pitchFamily="34" charset="0"/>
                          <a:cs typeface="Verdana" pitchFamily="34" charset="0"/>
                        </a:rPr>
                        <a:t>Response Percent</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75175">
                <a:tc>
                  <a:txBody>
                    <a:bodyPr/>
                    <a:lstStyle/>
                    <a:p>
                      <a:pPr algn="l" fontAlgn="b"/>
                      <a:r>
                        <a:rPr lang="en-US" sz="1000" u="none" strike="noStrike">
                          <a:effectLst/>
                          <a:latin typeface="Verdana" pitchFamily="34" charset="0"/>
                          <a:ea typeface="Verdana" pitchFamily="34" charset="0"/>
                          <a:cs typeface="Verdana" pitchFamily="34" charset="0"/>
                        </a:rPr>
                        <a:t>Only one lesson</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11.1%</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183</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75175">
                <a:tc>
                  <a:txBody>
                    <a:bodyPr/>
                    <a:lstStyle/>
                    <a:p>
                      <a:pPr algn="l" fontAlgn="b"/>
                      <a:r>
                        <a:rPr lang="en-US" sz="1000" u="none" strike="noStrike">
                          <a:effectLst/>
                          <a:latin typeface="Verdana" pitchFamily="34" charset="0"/>
                          <a:ea typeface="Verdana" pitchFamily="34" charset="0"/>
                          <a:cs typeface="Verdana" pitchFamily="34" charset="0"/>
                        </a:rPr>
                        <a:t>2 lessons</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55.6%</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916</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75175">
                <a:tc>
                  <a:txBody>
                    <a:bodyPr/>
                    <a:lstStyle/>
                    <a:p>
                      <a:pPr algn="l" fontAlgn="b"/>
                      <a:r>
                        <a:rPr lang="en-US" sz="1000" u="none" strike="noStrike">
                          <a:effectLst/>
                          <a:latin typeface="Verdana" pitchFamily="34" charset="0"/>
                          <a:ea typeface="Verdana" pitchFamily="34" charset="0"/>
                          <a:cs typeface="Verdana" pitchFamily="34" charset="0"/>
                        </a:rPr>
                        <a:t>3 lessons</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28.9%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476</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75175">
                <a:tc>
                  <a:txBody>
                    <a:bodyPr/>
                    <a:lstStyle/>
                    <a:p>
                      <a:pPr algn="l" fontAlgn="b"/>
                      <a:r>
                        <a:rPr lang="en-US" sz="1000" u="none" strike="noStrike">
                          <a:effectLst/>
                          <a:latin typeface="Verdana" pitchFamily="34" charset="0"/>
                          <a:ea typeface="Verdana" pitchFamily="34" charset="0"/>
                          <a:cs typeface="Verdana" pitchFamily="34" charset="0"/>
                        </a:rPr>
                        <a:t>All lessons</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4.4%</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73</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75175">
                <a:tc>
                  <a:txBody>
                    <a:bodyPr/>
                    <a:lstStyle/>
                    <a:p>
                      <a:pPr algn="l" fontAlgn="b"/>
                      <a:r>
                        <a:rPr lang="en-US" sz="1000" u="none" strike="noStrike">
                          <a:effectLst/>
                          <a:latin typeface="Verdana" pitchFamily="34" charset="0"/>
                          <a:ea typeface="Verdana" pitchFamily="34" charset="0"/>
                          <a:cs typeface="Verdana" pitchFamily="34" charset="0"/>
                        </a:rPr>
                        <a:t>None </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0.0%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75175">
                <a:tc gridSpan="2">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1683</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r h="175175">
                <a:tc gridSpan="2">
                  <a:txBody>
                    <a:bodyPr/>
                    <a:lstStyle/>
                    <a:p>
                      <a:pPr algn="r" fontAlgn="b"/>
                      <a:r>
                        <a:rPr lang="en-US" sz="1000" b="1" u="none" strike="noStrike" dirty="0">
                          <a:effectLst/>
                          <a:latin typeface="Verdana" pitchFamily="34" charset="0"/>
                          <a:ea typeface="Verdana" pitchFamily="34" charset="0"/>
                          <a:cs typeface="Verdana" pitchFamily="34" charset="0"/>
                        </a:rPr>
                        <a:t>skipped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35</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9" name="Chart 8"/>
          <p:cNvGraphicFramePr>
            <a:graphicFrameLocks/>
          </p:cNvGraphicFramePr>
          <p:nvPr>
            <p:extLst>
              <p:ext uri="{D42A27DB-BD31-4B8C-83A1-F6EECF244321}">
                <p14:modId xmlns:p14="http://schemas.microsoft.com/office/powerpoint/2010/main" val="1371958679"/>
              </p:ext>
            </p:extLst>
          </p:nvPr>
        </p:nvGraphicFramePr>
        <p:xfrm>
          <a:off x="5562600" y="1676400"/>
          <a:ext cx="3352800" cy="1981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031775332"/>
              </p:ext>
            </p:extLst>
          </p:nvPr>
        </p:nvGraphicFramePr>
        <p:xfrm>
          <a:off x="228600" y="3810000"/>
          <a:ext cx="5029200" cy="1752598"/>
        </p:xfrm>
        <a:graphic>
          <a:graphicData uri="http://schemas.openxmlformats.org/drawingml/2006/table">
            <a:tbl>
              <a:tblPr>
                <a:tableStyleId>{5C22544A-7EE6-4342-B048-85BDC9FD1C3A}</a:tableStyleId>
              </a:tblPr>
              <a:tblGrid>
                <a:gridCol w="2099821"/>
                <a:gridCol w="920292"/>
                <a:gridCol w="972139"/>
                <a:gridCol w="1036948"/>
              </a:tblGrid>
              <a:tr h="262890">
                <a:tc gridSpan="4">
                  <a:txBody>
                    <a:bodyPr/>
                    <a:lstStyle/>
                    <a:p>
                      <a:pPr algn="l" fontAlgn="ctr"/>
                      <a:r>
                        <a:rPr lang="en-US" sz="1000" b="1" u="none" strike="noStrike" dirty="0">
                          <a:effectLst/>
                          <a:latin typeface="Verdana" pitchFamily="34" charset="0"/>
                          <a:ea typeface="Verdana" pitchFamily="34" charset="0"/>
                          <a:cs typeface="Verdana" pitchFamily="34" charset="0"/>
                        </a:rPr>
                        <a:t>How long do you use </a:t>
                      </a:r>
                      <a:r>
                        <a:rPr lang="en-US" sz="1000" b="1" u="none" strike="noStrike" dirty="0" err="1">
                          <a:effectLst/>
                          <a:latin typeface="Verdana" pitchFamily="34" charset="0"/>
                          <a:ea typeface="Verdana" pitchFamily="34" charset="0"/>
                          <a:cs typeface="Verdana" pitchFamily="34" charset="0"/>
                        </a:rPr>
                        <a:t>Buki</a:t>
                      </a:r>
                      <a:r>
                        <a:rPr lang="en-US" sz="1000" b="1" u="none" strike="noStrike" dirty="0">
                          <a:effectLst/>
                          <a:latin typeface="Verdana" pitchFamily="34" charset="0"/>
                          <a:ea typeface="Verdana" pitchFamily="34" charset="0"/>
                          <a:cs typeface="Verdana" pitchFamily="34" charset="0"/>
                        </a:rPr>
                        <a:t> during the lesson?</a:t>
                      </a:r>
                      <a:endParaRPr lang="en-US" sz="1000" b="1" i="0" u="none" strike="noStrike" dirty="0">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c hMerge="1">
                  <a:txBody>
                    <a:bodyPr/>
                    <a:lstStyle/>
                    <a:p>
                      <a:endParaRPr lang="ru-RU"/>
                    </a:p>
                  </a:txBody>
                  <a:tcPr/>
                </a:tc>
              </a:tr>
              <a:tr h="331047">
                <a:tc gridSpan="2">
                  <a:txBody>
                    <a:bodyPr/>
                    <a:lstStyle/>
                    <a:p>
                      <a:pPr algn="l" fontAlgn="ctr"/>
                      <a:r>
                        <a:rPr lang="en-US" sz="1000" b="1" u="none" strike="noStrike">
                          <a:effectLst/>
                          <a:latin typeface="Verdana" pitchFamily="34" charset="0"/>
                          <a:ea typeface="Verdana" pitchFamily="34" charset="0"/>
                          <a:cs typeface="Verdana" pitchFamily="34" charset="0"/>
                        </a:rPr>
                        <a:t>Answer Options</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a:txBody>
                    <a:bodyPr/>
                    <a:lstStyle/>
                    <a:p>
                      <a:pPr algn="ctr" fontAlgn="ctr"/>
                      <a:r>
                        <a:rPr lang="en-US" sz="1000" b="1" u="none" strike="noStrike">
                          <a:effectLst/>
                          <a:latin typeface="Verdana" pitchFamily="34" charset="0"/>
                          <a:ea typeface="Verdana" pitchFamily="34" charset="0"/>
                          <a:cs typeface="Verdana" pitchFamily="34" charset="0"/>
                        </a:rPr>
                        <a:t>Response Percent</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65523">
                <a:tc>
                  <a:txBody>
                    <a:bodyPr/>
                    <a:lstStyle/>
                    <a:p>
                      <a:pPr algn="l" fontAlgn="b"/>
                      <a:r>
                        <a:rPr lang="en-US" sz="1000" u="none" strike="noStrike">
                          <a:effectLst/>
                          <a:latin typeface="Verdana" pitchFamily="34" charset="0"/>
                          <a:ea typeface="Verdana" pitchFamily="34" charset="0"/>
                          <a:cs typeface="Verdana" pitchFamily="34" charset="0"/>
                        </a:rPr>
                        <a:t>10 min</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l" fontAlgn="b"/>
                      <a:r>
                        <a:rPr lang="ru-RU" sz="1000" u="none" strike="noStrike">
                          <a:effectLst/>
                          <a:latin typeface="Verdana" pitchFamily="34" charset="0"/>
                          <a:ea typeface="Verdana" pitchFamily="34" charset="0"/>
                          <a:cs typeface="Verdana" pitchFamily="34" charset="0"/>
                        </a:rPr>
                        <a:t> </a:t>
                      </a:r>
                      <a:endParaRPr lang="ru-RU"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11.1%</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185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5523">
                <a:tc>
                  <a:txBody>
                    <a:bodyPr/>
                    <a:lstStyle/>
                    <a:p>
                      <a:pPr algn="l" fontAlgn="b"/>
                      <a:r>
                        <a:rPr lang="en-US" sz="1000" u="none" strike="noStrike">
                          <a:effectLst/>
                          <a:latin typeface="Verdana" pitchFamily="34" charset="0"/>
                          <a:ea typeface="Verdana" pitchFamily="34" charset="0"/>
                          <a:cs typeface="Verdana" pitchFamily="34" charset="0"/>
                        </a:rPr>
                        <a:t>20 min</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l" fontAlgn="b"/>
                      <a:r>
                        <a:rPr lang="ru-RU" sz="1000" u="none" strike="noStrike">
                          <a:effectLst/>
                          <a:latin typeface="Verdana" pitchFamily="34" charset="0"/>
                          <a:ea typeface="Verdana" pitchFamily="34" charset="0"/>
                          <a:cs typeface="Verdana" pitchFamily="34" charset="0"/>
                        </a:rPr>
                        <a:t> </a:t>
                      </a:r>
                      <a:endParaRPr lang="ru-RU"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60.0%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1001</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5523">
                <a:tc>
                  <a:txBody>
                    <a:bodyPr/>
                    <a:lstStyle/>
                    <a:p>
                      <a:pPr algn="l" fontAlgn="b"/>
                      <a:r>
                        <a:rPr lang="en-US" sz="1000" u="none" strike="noStrike">
                          <a:effectLst/>
                          <a:latin typeface="Verdana" pitchFamily="34" charset="0"/>
                          <a:ea typeface="Verdana" pitchFamily="34" charset="0"/>
                          <a:cs typeface="Verdana" pitchFamily="34" charset="0"/>
                        </a:rPr>
                        <a:t>30 min</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l" fontAlgn="b"/>
                      <a:r>
                        <a:rPr lang="ru-RU" sz="1000" u="none" strike="noStrike">
                          <a:effectLst/>
                          <a:latin typeface="Verdana" pitchFamily="34" charset="0"/>
                          <a:ea typeface="Verdana" pitchFamily="34" charset="0"/>
                          <a:cs typeface="Verdana" pitchFamily="34" charset="0"/>
                        </a:rPr>
                        <a:t> </a:t>
                      </a:r>
                      <a:endParaRPr lang="ru-RU"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28.9%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482</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5523">
                <a:tc>
                  <a:txBody>
                    <a:bodyPr/>
                    <a:lstStyle/>
                    <a:p>
                      <a:pPr algn="l" fontAlgn="b"/>
                      <a:r>
                        <a:rPr lang="en-US" sz="1000" u="none" strike="noStrike">
                          <a:effectLst/>
                          <a:latin typeface="Verdana" pitchFamily="34" charset="0"/>
                          <a:ea typeface="Verdana" pitchFamily="34" charset="0"/>
                          <a:cs typeface="Verdana" pitchFamily="34" charset="0"/>
                        </a:rPr>
                        <a:t>40 min</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l" fontAlgn="b"/>
                      <a:r>
                        <a:rPr lang="ru-RU" sz="1000" u="none" strike="noStrike">
                          <a:effectLst/>
                          <a:latin typeface="Verdana" pitchFamily="34" charset="0"/>
                          <a:ea typeface="Verdana" pitchFamily="34" charset="0"/>
                          <a:cs typeface="Verdana" pitchFamily="34" charset="0"/>
                        </a:rPr>
                        <a:t> </a:t>
                      </a:r>
                      <a:endParaRPr lang="ru-RU"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0.0%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5523">
                <a:tc>
                  <a:txBody>
                    <a:bodyPr/>
                    <a:lstStyle/>
                    <a:p>
                      <a:pPr algn="l" fontAlgn="b"/>
                      <a:r>
                        <a:rPr lang="en-US" sz="1000" u="none" strike="noStrike">
                          <a:effectLst/>
                          <a:latin typeface="Verdana" pitchFamily="34" charset="0"/>
                          <a:ea typeface="Verdana" pitchFamily="34" charset="0"/>
                          <a:cs typeface="Verdana" pitchFamily="34" charset="0"/>
                        </a:rPr>
                        <a:t>other</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l" fontAlgn="b"/>
                      <a:r>
                        <a:rPr lang="ru-RU" sz="1000" u="none" strike="noStrike">
                          <a:effectLst/>
                          <a:latin typeface="Verdana" pitchFamily="34" charset="0"/>
                          <a:ea typeface="Verdana" pitchFamily="34" charset="0"/>
                          <a:cs typeface="Verdana" pitchFamily="34" charset="0"/>
                        </a:rPr>
                        <a:t> </a:t>
                      </a:r>
                      <a:endParaRPr lang="ru-RU"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0.0%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5523">
                <a:tc gridSpan="3">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hMerge="1">
                  <a:txBody>
                    <a:bodyPr/>
                    <a:lstStyle/>
                    <a:p>
                      <a:endParaRPr lang="ru-RU"/>
                    </a:p>
                  </a:txBody>
                  <a:tcPr/>
                </a:tc>
                <a:tc>
                  <a:txBody>
                    <a:bodyPr/>
                    <a:lstStyle/>
                    <a:p>
                      <a:pPr algn="r" fontAlgn="b"/>
                      <a:r>
                        <a:rPr lang="ru-RU" sz="1000" b="1" u="none" strike="noStrike">
                          <a:effectLst/>
                          <a:latin typeface="Verdana" pitchFamily="34" charset="0"/>
                          <a:ea typeface="Verdana" pitchFamily="34" charset="0"/>
                          <a:cs typeface="Verdana" pitchFamily="34" charset="0"/>
                        </a:rPr>
                        <a:t>1683</a:t>
                      </a:r>
                      <a:endParaRPr lang="ru-RU"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r>
              <a:tr h="165523">
                <a:tc gridSpan="3">
                  <a:txBody>
                    <a:bodyPr/>
                    <a:lstStyle/>
                    <a:p>
                      <a:pPr algn="r" fontAlgn="b"/>
                      <a:r>
                        <a:rPr lang="en-US" sz="1000" b="1" u="none" strike="noStrike" dirty="0">
                          <a:effectLst/>
                          <a:latin typeface="Verdana" pitchFamily="34" charset="0"/>
                          <a:ea typeface="Verdana" pitchFamily="34" charset="0"/>
                          <a:cs typeface="Verdana" pitchFamily="34" charset="0"/>
                        </a:rPr>
                        <a:t>skipped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15</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12" name="Chart 11"/>
          <p:cNvGraphicFramePr>
            <a:graphicFrameLocks/>
          </p:cNvGraphicFramePr>
          <p:nvPr>
            <p:extLst>
              <p:ext uri="{D42A27DB-BD31-4B8C-83A1-F6EECF244321}">
                <p14:modId xmlns:p14="http://schemas.microsoft.com/office/powerpoint/2010/main" val="416029800"/>
              </p:ext>
            </p:extLst>
          </p:nvPr>
        </p:nvGraphicFramePr>
        <p:xfrm>
          <a:off x="5562600" y="3810000"/>
          <a:ext cx="3352800" cy="17526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168225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sp>
        <p:nvSpPr>
          <p:cNvPr id="10" name="TextBox 9"/>
          <p:cNvSpPr txBox="1"/>
          <p:nvPr/>
        </p:nvSpPr>
        <p:spPr>
          <a:xfrm>
            <a:off x="152400" y="6400800"/>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207940440"/>
              </p:ext>
            </p:extLst>
          </p:nvPr>
        </p:nvGraphicFramePr>
        <p:xfrm>
          <a:off x="228600" y="1600200"/>
          <a:ext cx="5588001" cy="2364743"/>
        </p:xfrm>
        <a:graphic>
          <a:graphicData uri="http://schemas.openxmlformats.org/drawingml/2006/table">
            <a:tbl>
              <a:tblPr>
                <a:tableStyleId>{5C22544A-7EE6-4342-B048-85BDC9FD1C3A}</a:tableStyleId>
              </a:tblPr>
              <a:tblGrid>
                <a:gridCol w="809594"/>
                <a:gridCol w="2705845"/>
                <a:gridCol w="1036281"/>
                <a:gridCol w="1036281"/>
              </a:tblGrid>
              <a:tr h="409156">
                <a:tc gridSpan="4">
                  <a:txBody>
                    <a:bodyPr/>
                    <a:lstStyle/>
                    <a:p>
                      <a:pPr algn="l" fontAlgn="ctr"/>
                      <a:r>
                        <a:rPr lang="en-US" sz="1000" b="1" u="none" strike="noStrike">
                          <a:effectLst/>
                          <a:latin typeface="Verdana" pitchFamily="34" charset="0"/>
                          <a:ea typeface="Verdana" pitchFamily="34" charset="0"/>
                          <a:cs typeface="Verdana" pitchFamily="34" charset="0"/>
                        </a:rPr>
                        <a:t>What challenges do children encounter with Buki?</a:t>
                      </a:r>
                      <a:endParaRPr lang="en-US" sz="1000" b="1" i="0" u="none" strike="noStrike">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c hMerge="1">
                  <a:txBody>
                    <a:bodyPr/>
                    <a:lstStyle/>
                    <a:p>
                      <a:endParaRPr lang="ru-RU"/>
                    </a:p>
                  </a:txBody>
                  <a:tcPr/>
                </a:tc>
              </a:tr>
              <a:tr h="491971">
                <a:tc gridSpan="2">
                  <a:txBody>
                    <a:bodyPr/>
                    <a:lstStyle/>
                    <a:p>
                      <a:pPr algn="l" fontAlgn="ctr"/>
                      <a:r>
                        <a:rPr lang="en-US" sz="1000" b="1" u="none" strike="noStrike">
                          <a:effectLst/>
                          <a:latin typeface="Verdana" pitchFamily="34" charset="0"/>
                          <a:ea typeface="Verdana" pitchFamily="34" charset="0"/>
                          <a:cs typeface="Verdana" pitchFamily="34" charset="0"/>
                        </a:rPr>
                        <a:t>Answer Options</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a:txBody>
                    <a:bodyPr/>
                    <a:lstStyle/>
                    <a:p>
                      <a:pPr algn="ctr" fontAlgn="ctr"/>
                      <a:r>
                        <a:rPr lang="en-US" sz="1000" b="1" u="none" strike="noStrike">
                          <a:effectLst/>
                          <a:latin typeface="Verdana" pitchFamily="34" charset="0"/>
                          <a:ea typeface="Verdana" pitchFamily="34" charset="0"/>
                          <a:cs typeface="Verdana" pitchFamily="34" charset="0"/>
                        </a:rPr>
                        <a:t>Response Percent</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209088">
                <a:tc gridSpan="2">
                  <a:txBody>
                    <a:bodyPr/>
                    <a:lstStyle/>
                    <a:p>
                      <a:pPr algn="l" fontAlgn="b"/>
                      <a:r>
                        <a:rPr lang="en-US" sz="1000" u="none" strike="noStrike">
                          <a:effectLst/>
                          <a:latin typeface="Verdana" pitchFamily="34" charset="0"/>
                          <a:ea typeface="Verdana" pitchFamily="34" charset="0"/>
                          <a:cs typeface="Verdana" pitchFamily="34" charset="0"/>
                        </a:rPr>
                        <a:t>Battery is low</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ctr" fontAlgn="ctr"/>
                      <a:r>
                        <a:rPr lang="ru-RU" sz="1000" u="none" strike="noStrike">
                          <a:effectLst/>
                          <a:latin typeface="Verdana" pitchFamily="34" charset="0"/>
                          <a:ea typeface="Verdana" pitchFamily="34" charset="0"/>
                          <a:cs typeface="Verdana" pitchFamily="34" charset="0"/>
                        </a:rPr>
                        <a:t>72.1%</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1162</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209088">
                <a:tc gridSpan="2">
                  <a:txBody>
                    <a:bodyPr/>
                    <a:lstStyle/>
                    <a:p>
                      <a:pPr algn="l" fontAlgn="b"/>
                      <a:r>
                        <a:rPr lang="en-US" sz="1000" u="none" strike="noStrike">
                          <a:effectLst/>
                          <a:latin typeface="Verdana" pitchFamily="34" charset="0"/>
                          <a:ea typeface="Verdana" pitchFamily="34" charset="0"/>
                          <a:cs typeface="Verdana" pitchFamily="34" charset="0"/>
                        </a:rPr>
                        <a:t>Had difficulties learning how to use Buki</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ctr" fontAlgn="ctr"/>
                      <a:r>
                        <a:rPr lang="ru-RU" sz="1000" u="none" strike="noStrike">
                          <a:effectLst/>
                          <a:latin typeface="Verdana" pitchFamily="34" charset="0"/>
                          <a:ea typeface="Verdana" pitchFamily="34" charset="0"/>
                          <a:cs typeface="Verdana" pitchFamily="34" charset="0"/>
                        </a:rPr>
                        <a:t>0.0%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209088">
                <a:tc gridSpan="2">
                  <a:txBody>
                    <a:bodyPr/>
                    <a:lstStyle/>
                    <a:p>
                      <a:pPr algn="l" fontAlgn="b"/>
                      <a:r>
                        <a:rPr lang="en-US" sz="1000" u="none" strike="noStrike">
                          <a:effectLst/>
                          <a:latin typeface="Verdana" pitchFamily="34" charset="0"/>
                          <a:ea typeface="Verdana" pitchFamily="34" charset="0"/>
                          <a:cs typeface="Verdana" pitchFamily="34" charset="0"/>
                        </a:rPr>
                        <a:t>Software issues</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ctr" fontAlgn="ctr"/>
                      <a:r>
                        <a:rPr lang="ru-RU" sz="1000" u="none" strike="noStrike">
                          <a:effectLst/>
                          <a:latin typeface="Verdana" pitchFamily="34" charset="0"/>
                          <a:ea typeface="Verdana" pitchFamily="34" charset="0"/>
                          <a:cs typeface="Verdana" pitchFamily="34" charset="0"/>
                        </a:rPr>
                        <a:t>16.3%</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263</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209088">
                <a:tc gridSpan="2">
                  <a:txBody>
                    <a:bodyPr/>
                    <a:lstStyle/>
                    <a:p>
                      <a:pPr algn="l" fontAlgn="b"/>
                      <a:r>
                        <a:rPr lang="en-US" sz="1000" u="none" strike="noStrike">
                          <a:effectLst/>
                          <a:latin typeface="Verdana" pitchFamily="34" charset="0"/>
                          <a:ea typeface="Verdana" pitchFamily="34" charset="0"/>
                          <a:cs typeface="Verdana" pitchFamily="34" charset="0"/>
                        </a:rPr>
                        <a:t>Technical damage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ctr" fontAlgn="ctr"/>
                      <a:r>
                        <a:rPr lang="ru-RU" sz="1000" u="none" strike="noStrike">
                          <a:effectLst/>
                          <a:latin typeface="Verdana" pitchFamily="34" charset="0"/>
                          <a:ea typeface="Verdana" pitchFamily="34" charset="0"/>
                          <a:cs typeface="Verdana" pitchFamily="34" charset="0"/>
                        </a:rPr>
                        <a:t>41.9%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675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209088">
                <a:tc>
                  <a:txBody>
                    <a:bodyPr/>
                    <a:lstStyle/>
                    <a:p>
                      <a:pPr algn="l" fontAlgn="b"/>
                      <a:r>
                        <a:rPr lang="en-US" sz="1000" u="none" strike="noStrike">
                          <a:effectLst/>
                          <a:latin typeface="Verdana" pitchFamily="34" charset="0"/>
                          <a:ea typeface="Verdana" pitchFamily="34" charset="0"/>
                          <a:cs typeface="Verdana" pitchFamily="34" charset="0"/>
                        </a:rPr>
                        <a:t>Other</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l" fontAlgn="b"/>
                      <a:r>
                        <a:rPr lang="ru-RU" sz="1000" u="none" strike="noStrike">
                          <a:effectLst/>
                          <a:latin typeface="Verdana" pitchFamily="34" charset="0"/>
                          <a:ea typeface="Verdana" pitchFamily="34" charset="0"/>
                          <a:cs typeface="Verdana" pitchFamily="34" charset="0"/>
                        </a:rPr>
                        <a:t> </a:t>
                      </a:r>
                      <a:endParaRPr lang="ru-RU"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4.7%</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76</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209088">
                <a:tc gridSpan="3">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hMerge="1">
                  <a:txBody>
                    <a:bodyPr/>
                    <a:lstStyle/>
                    <a:p>
                      <a:endParaRPr lang="ru-RU"/>
                    </a:p>
                  </a:txBody>
                  <a:tcPr/>
                </a:tc>
                <a:tc>
                  <a:txBody>
                    <a:bodyPr/>
                    <a:lstStyle/>
                    <a:p>
                      <a:pPr algn="r" fontAlgn="b"/>
                      <a:r>
                        <a:rPr lang="ru-RU" sz="1000" b="1" u="none" strike="noStrike">
                          <a:effectLst/>
                          <a:latin typeface="Verdana" pitchFamily="34" charset="0"/>
                          <a:ea typeface="Verdana" pitchFamily="34" charset="0"/>
                          <a:cs typeface="Verdana" pitchFamily="34" charset="0"/>
                        </a:rPr>
                        <a:t>1683</a:t>
                      </a:r>
                      <a:endParaRPr lang="ru-RU"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r>
              <a:tr h="209088">
                <a:tc gridSpan="3">
                  <a:txBody>
                    <a:bodyPr/>
                    <a:lstStyle/>
                    <a:p>
                      <a:pPr algn="r" fontAlgn="b"/>
                      <a:r>
                        <a:rPr lang="en-US" sz="1000" b="1" u="none" strike="noStrike" dirty="0">
                          <a:effectLst/>
                          <a:latin typeface="Verdana" pitchFamily="34" charset="0"/>
                          <a:ea typeface="Verdana" pitchFamily="34" charset="0"/>
                          <a:cs typeface="Verdana" pitchFamily="34" charset="0"/>
                        </a:rPr>
                        <a:t>skipped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71</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7" name="Chart 6"/>
          <p:cNvGraphicFramePr>
            <a:graphicFrameLocks/>
          </p:cNvGraphicFramePr>
          <p:nvPr>
            <p:extLst>
              <p:ext uri="{D42A27DB-BD31-4B8C-83A1-F6EECF244321}">
                <p14:modId xmlns:p14="http://schemas.microsoft.com/office/powerpoint/2010/main" val="1305688120"/>
              </p:ext>
            </p:extLst>
          </p:nvPr>
        </p:nvGraphicFramePr>
        <p:xfrm>
          <a:off x="228600" y="4038600"/>
          <a:ext cx="5638800" cy="2286000"/>
        </p:xfrm>
        <a:graphic>
          <a:graphicData uri="http://schemas.openxmlformats.org/drawingml/2006/chart">
            <c:chart xmlns:c="http://schemas.openxmlformats.org/drawingml/2006/chart" xmlns:r="http://schemas.openxmlformats.org/officeDocument/2006/relationships" r:id="rId3"/>
          </a:graphicData>
        </a:graphic>
      </p:graphicFrame>
      <p:sp>
        <p:nvSpPr>
          <p:cNvPr id="9" name="Content Placeholder 1"/>
          <p:cNvSpPr>
            <a:spLocks noGrp="1"/>
          </p:cNvSpPr>
          <p:nvPr>
            <p:ph sz="quarter" idx="1"/>
          </p:nvPr>
        </p:nvSpPr>
        <p:spPr>
          <a:xfrm>
            <a:off x="6172200" y="1600200"/>
            <a:ext cx="2743200" cy="4928734"/>
          </a:xfrm>
        </p:spPr>
        <p:txBody>
          <a:bodyPr>
            <a:normAutofit/>
          </a:bodyPr>
          <a:lstStyle/>
          <a:p>
            <a:pPr marL="0" indent="0">
              <a:buNone/>
            </a:pPr>
            <a:r>
              <a:rPr lang="en-US" sz="1600" b="1" dirty="0">
                <a:latin typeface="Verdana" pitchFamily="34" charset="0"/>
                <a:ea typeface="Verdana" pitchFamily="34" charset="0"/>
                <a:cs typeface="Verdana" pitchFamily="34" charset="0"/>
              </a:rPr>
              <a:t>Other Challenges</a:t>
            </a:r>
          </a:p>
          <a:p>
            <a:pPr marL="0" lvl="0" indent="0">
              <a:buNone/>
            </a:pPr>
            <a:endParaRPr lang="en-US" sz="1600" dirty="0" smtClean="0">
              <a:latin typeface="Verdana" pitchFamily="34" charset="0"/>
              <a:ea typeface="Verdana" pitchFamily="34" charset="0"/>
              <a:cs typeface="Verdana" pitchFamily="34" charset="0"/>
            </a:endParaRPr>
          </a:p>
          <a:p>
            <a:pPr lvl="0"/>
            <a:r>
              <a:rPr lang="en-US" sz="1400" dirty="0" smtClean="0">
                <a:latin typeface="Verdana" pitchFamily="34" charset="0"/>
                <a:ea typeface="Verdana" pitchFamily="34" charset="0"/>
                <a:cs typeface="Verdana" pitchFamily="34" charset="0"/>
              </a:rPr>
              <a:t>Connection </a:t>
            </a:r>
            <a:r>
              <a:rPr lang="en-US" sz="1400" dirty="0">
                <a:latin typeface="Verdana" pitchFamily="34" charset="0"/>
                <a:ea typeface="Verdana" pitchFamily="34" charset="0"/>
                <a:cs typeface="Verdana" pitchFamily="34" charset="0"/>
              </a:rPr>
              <a:t>between student and teacher </a:t>
            </a:r>
            <a:r>
              <a:rPr lang="en-US" sz="1400" dirty="0" smtClean="0">
                <a:latin typeface="Verdana" pitchFamily="34" charset="0"/>
                <a:ea typeface="Verdana" pitchFamily="34" charset="0"/>
                <a:cs typeface="Verdana" pitchFamily="34" charset="0"/>
              </a:rPr>
              <a:t>computers</a:t>
            </a:r>
          </a:p>
          <a:p>
            <a:pPr lvl="0"/>
            <a:endParaRPr lang="ru-RU" sz="1400" dirty="0">
              <a:latin typeface="Verdana" pitchFamily="34" charset="0"/>
              <a:ea typeface="Verdana" pitchFamily="34" charset="0"/>
              <a:cs typeface="Verdana" pitchFamily="34" charset="0"/>
            </a:endParaRPr>
          </a:p>
          <a:p>
            <a:pPr lvl="0"/>
            <a:r>
              <a:rPr lang="en-US" sz="1400" dirty="0" smtClean="0">
                <a:latin typeface="Verdana" pitchFamily="34" charset="0"/>
                <a:ea typeface="Verdana" pitchFamily="34" charset="0"/>
                <a:cs typeface="Verdana" pitchFamily="34" charset="0"/>
              </a:rPr>
              <a:t>Carrying </a:t>
            </a:r>
            <a:r>
              <a:rPr lang="en-US" sz="1400" dirty="0" err="1">
                <a:latin typeface="Verdana" pitchFamily="34" charset="0"/>
                <a:ea typeface="Verdana" pitchFamily="34" charset="0"/>
                <a:cs typeface="Verdana" pitchFamily="34" charset="0"/>
              </a:rPr>
              <a:t>Buki</a:t>
            </a:r>
            <a:r>
              <a:rPr lang="en-US" sz="1400" dirty="0">
                <a:latin typeface="Verdana" pitchFamily="34" charset="0"/>
                <a:ea typeface="Verdana" pitchFamily="34" charset="0"/>
                <a:cs typeface="Verdana" pitchFamily="34" charset="0"/>
              </a:rPr>
              <a:t> from home to </a:t>
            </a:r>
            <a:r>
              <a:rPr lang="en-US" sz="1400" dirty="0" smtClean="0">
                <a:latin typeface="Verdana" pitchFamily="34" charset="0"/>
                <a:ea typeface="Verdana" pitchFamily="34" charset="0"/>
                <a:cs typeface="Verdana" pitchFamily="34" charset="0"/>
              </a:rPr>
              <a:t>school.</a:t>
            </a:r>
          </a:p>
          <a:p>
            <a:pPr lvl="0"/>
            <a:endParaRPr lang="ru-RU" sz="1400" dirty="0">
              <a:latin typeface="Verdana" pitchFamily="34" charset="0"/>
              <a:ea typeface="Verdana" pitchFamily="34" charset="0"/>
              <a:cs typeface="Verdana" pitchFamily="34" charset="0"/>
            </a:endParaRPr>
          </a:p>
          <a:p>
            <a:pPr lvl="0"/>
            <a:r>
              <a:rPr lang="en-US" sz="1400" dirty="0">
                <a:latin typeface="Verdana" pitchFamily="34" charset="0"/>
                <a:ea typeface="Verdana" pitchFamily="34" charset="0"/>
                <a:cs typeface="Verdana" pitchFamily="34" charset="0"/>
              </a:rPr>
              <a:t>Children frequently bring </a:t>
            </a:r>
            <a:r>
              <a:rPr lang="en-US" sz="1400" dirty="0" err="1">
                <a:latin typeface="Verdana" pitchFamily="34" charset="0"/>
                <a:ea typeface="Verdana" pitchFamily="34" charset="0"/>
                <a:cs typeface="Verdana" pitchFamily="34" charset="0"/>
              </a:rPr>
              <a:t>Buki</a:t>
            </a:r>
            <a:r>
              <a:rPr lang="en-US" sz="1400" dirty="0">
                <a:latin typeface="Verdana" pitchFamily="34" charset="0"/>
                <a:ea typeface="Verdana" pitchFamily="34" charset="0"/>
                <a:cs typeface="Verdana" pitchFamily="34" charset="0"/>
              </a:rPr>
              <a:t> from home with software </a:t>
            </a:r>
            <a:r>
              <a:rPr lang="en-US" sz="1400" dirty="0" smtClean="0">
                <a:latin typeface="Verdana" pitchFamily="34" charset="0"/>
                <a:ea typeface="Verdana" pitchFamily="34" charset="0"/>
                <a:cs typeface="Verdana" pitchFamily="34" charset="0"/>
              </a:rPr>
              <a:t>issues.</a:t>
            </a:r>
          </a:p>
          <a:p>
            <a:pPr lvl="0"/>
            <a:endParaRPr lang="ru-RU" sz="1400" dirty="0">
              <a:latin typeface="Verdana" pitchFamily="34" charset="0"/>
              <a:ea typeface="Verdana" pitchFamily="34" charset="0"/>
              <a:cs typeface="Verdana" pitchFamily="34" charset="0"/>
            </a:endParaRPr>
          </a:p>
          <a:p>
            <a:pPr lvl="0"/>
            <a:r>
              <a:rPr lang="en-US" sz="1400" dirty="0" smtClean="0">
                <a:latin typeface="Verdana" pitchFamily="34" charset="0"/>
                <a:ea typeface="Verdana" pitchFamily="34" charset="0"/>
                <a:cs typeface="Verdana" pitchFamily="34" charset="0"/>
              </a:rPr>
              <a:t>Parents </a:t>
            </a:r>
            <a:r>
              <a:rPr lang="en-US" sz="1400" dirty="0">
                <a:latin typeface="Verdana" pitchFamily="34" charset="0"/>
                <a:ea typeface="Verdana" pitchFamily="34" charset="0"/>
                <a:cs typeface="Verdana" pitchFamily="34" charset="0"/>
              </a:rPr>
              <a:t>install new programs which overloads </a:t>
            </a:r>
            <a:r>
              <a:rPr lang="en-US" sz="1400" dirty="0" err="1" smtClean="0">
                <a:latin typeface="Verdana" pitchFamily="34" charset="0"/>
                <a:ea typeface="Verdana" pitchFamily="34" charset="0"/>
                <a:cs typeface="Verdana" pitchFamily="34" charset="0"/>
              </a:rPr>
              <a:t>Buki</a:t>
            </a:r>
            <a:endParaRPr lang="en-US" sz="1400" dirty="0" smtClean="0">
              <a:latin typeface="Verdana" pitchFamily="34" charset="0"/>
              <a:ea typeface="Verdana" pitchFamily="34" charset="0"/>
              <a:cs typeface="Verdana" pitchFamily="34" charset="0"/>
            </a:endParaRPr>
          </a:p>
          <a:p>
            <a:pPr lvl="0"/>
            <a:endParaRPr lang="en-US" sz="1400" dirty="0">
              <a:latin typeface="Verdana" pitchFamily="34" charset="0"/>
              <a:ea typeface="Verdana" pitchFamily="34" charset="0"/>
              <a:cs typeface="Verdana" pitchFamily="34" charset="0"/>
            </a:endParaRPr>
          </a:p>
          <a:p>
            <a:pPr lvl="0"/>
            <a:r>
              <a:rPr lang="en-US" sz="1400" dirty="0" smtClean="0">
                <a:latin typeface="Verdana" pitchFamily="34" charset="0"/>
                <a:ea typeface="Verdana" pitchFamily="34" charset="0"/>
                <a:cs typeface="Verdana" pitchFamily="34" charset="0"/>
              </a:rPr>
              <a:t>Wi-Fi issue</a:t>
            </a:r>
            <a:endParaRPr lang="ru-RU" sz="14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324178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sp>
        <p:nvSpPr>
          <p:cNvPr id="10" name="TextBox 9"/>
          <p:cNvSpPr txBox="1"/>
          <p:nvPr/>
        </p:nvSpPr>
        <p:spPr>
          <a:xfrm>
            <a:off x="152400" y="6400800"/>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0815436"/>
              </p:ext>
            </p:extLst>
          </p:nvPr>
        </p:nvGraphicFramePr>
        <p:xfrm>
          <a:off x="1385455" y="1600201"/>
          <a:ext cx="6349999" cy="2315010"/>
        </p:xfrm>
        <a:graphic>
          <a:graphicData uri="http://schemas.openxmlformats.org/drawingml/2006/table">
            <a:tbl>
              <a:tblPr>
                <a:tableStyleId>{5C22544A-7EE6-4342-B048-85BDC9FD1C3A}</a:tableStyleId>
              </a:tblPr>
              <a:tblGrid>
                <a:gridCol w="919994"/>
                <a:gridCol w="3074823"/>
                <a:gridCol w="1177591"/>
                <a:gridCol w="1177591"/>
              </a:tblGrid>
              <a:tr h="315909">
                <a:tc gridSpan="4">
                  <a:txBody>
                    <a:bodyPr/>
                    <a:lstStyle/>
                    <a:p>
                      <a:pPr algn="l" fontAlgn="ctr"/>
                      <a:r>
                        <a:rPr lang="en-US" sz="1000" b="1" u="none" strike="noStrike">
                          <a:effectLst/>
                          <a:latin typeface="Verdana" pitchFamily="34" charset="0"/>
                          <a:ea typeface="Verdana" pitchFamily="34" charset="0"/>
                          <a:cs typeface="Verdana" pitchFamily="34" charset="0"/>
                        </a:rPr>
                        <a:t>What are the challenges with launching/using Buki at schools?</a:t>
                      </a:r>
                      <a:endParaRPr lang="en-US" sz="1000" b="1" i="0" u="none" strike="noStrike">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c hMerge="1">
                  <a:txBody>
                    <a:bodyPr/>
                    <a:lstStyle/>
                    <a:p>
                      <a:endParaRPr lang="ru-RU"/>
                    </a:p>
                  </a:txBody>
                  <a:tcPr/>
                </a:tc>
              </a:tr>
              <a:tr h="379851">
                <a:tc gridSpan="2">
                  <a:txBody>
                    <a:bodyPr/>
                    <a:lstStyle/>
                    <a:p>
                      <a:pPr algn="l" fontAlgn="ctr"/>
                      <a:r>
                        <a:rPr lang="en-US" sz="1000" b="1" u="none" strike="noStrike">
                          <a:effectLst/>
                          <a:latin typeface="Verdana" pitchFamily="34" charset="0"/>
                          <a:ea typeface="Verdana" pitchFamily="34" charset="0"/>
                          <a:cs typeface="Verdana" pitchFamily="34" charset="0"/>
                        </a:rPr>
                        <a:t>Answer Options</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a:txBody>
                    <a:bodyPr/>
                    <a:lstStyle/>
                    <a:p>
                      <a:pPr algn="ctr" fontAlgn="ctr"/>
                      <a:r>
                        <a:rPr lang="en-US" sz="1000" b="1" u="none" strike="noStrike">
                          <a:effectLst/>
                          <a:latin typeface="Verdana" pitchFamily="34" charset="0"/>
                          <a:ea typeface="Verdana" pitchFamily="34" charset="0"/>
                          <a:cs typeface="Verdana" pitchFamily="34" charset="0"/>
                        </a:rPr>
                        <a:t>Response Percent</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61437">
                <a:tc gridSpan="2">
                  <a:txBody>
                    <a:bodyPr/>
                    <a:lstStyle/>
                    <a:p>
                      <a:pPr algn="l" fontAlgn="b"/>
                      <a:r>
                        <a:rPr lang="en-US" sz="1000" u="none" strike="noStrike">
                          <a:effectLst/>
                          <a:latin typeface="Verdana" pitchFamily="34" charset="0"/>
                          <a:ea typeface="Verdana" pitchFamily="34" charset="0"/>
                          <a:cs typeface="Verdana" pitchFamily="34" charset="0"/>
                        </a:rPr>
                        <a:t>No challenges with launching the Buki project</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ctr" fontAlgn="ctr"/>
                      <a:r>
                        <a:rPr lang="ru-RU" sz="1000" u="none" strike="noStrike">
                          <a:effectLst/>
                          <a:latin typeface="Verdana" pitchFamily="34" charset="0"/>
                          <a:ea typeface="Verdana" pitchFamily="34" charset="0"/>
                          <a:cs typeface="Verdana" pitchFamily="34" charset="0"/>
                        </a:rPr>
                        <a:t>55.6%</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904</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437">
                <a:tc gridSpan="2">
                  <a:txBody>
                    <a:bodyPr/>
                    <a:lstStyle/>
                    <a:p>
                      <a:pPr algn="l" fontAlgn="b"/>
                      <a:r>
                        <a:rPr lang="en-US" sz="1000" u="none" strike="noStrike">
                          <a:effectLst/>
                          <a:latin typeface="Verdana" pitchFamily="34" charset="0"/>
                          <a:ea typeface="Verdana" pitchFamily="34" charset="0"/>
                          <a:cs typeface="Verdana" pitchFamily="34" charset="0"/>
                        </a:rPr>
                        <a:t>Teachers had difficult time using Buki in class</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ctr" fontAlgn="ctr"/>
                      <a:r>
                        <a:rPr lang="ru-RU" sz="1000" u="none" strike="noStrike">
                          <a:effectLst/>
                          <a:latin typeface="Verdana" pitchFamily="34" charset="0"/>
                          <a:ea typeface="Verdana" pitchFamily="34" charset="0"/>
                          <a:cs typeface="Verdana" pitchFamily="34" charset="0"/>
                        </a:rPr>
                        <a:t>0.0%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49372">
                <a:tc gridSpan="2">
                  <a:txBody>
                    <a:bodyPr/>
                    <a:lstStyle/>
                    <a:p>
                      <a:pPr algn="l" fontAlgn="b"/>
                      <a:r>
                        <a:rPr lang="en-US" sz="1000" u="none" strike="noStrike">
                          <a:effectLst/>
                          <a:latin typeface="Verdana" pitchFamily="34" charset="0"/>
                          <a:ea typeface="Verdana" pitchFamily="34" charset="0"/>
                          <a:cs typeface="Verdana" pitchFamily="34" charset="0"/>
                        </a:rPr>
                        <a:t>Children had difficulties in learning how to use Buki</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ctr" fontAlgn="ctr"/>
                      <a:r>
                        <a:rPr lang="ru-RU" sz="1000" u="none" strike="noStrike">
                          <a:effectLst/>
                          <a:latin typeface="Verdana" pitchFamily="34" charset="0"/>
                          <a:ea typeface="Verdana" pitchFamily="34" charset="0"/>
                          <a:cs typeface="Verdana" pitchFamily="34" charset="0"/>
                        </a:rPr>
                        <a:t>0.0%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49372">
                <a:tc gridSpan="2">
                  <a:txBody>
                    <a:bodyPr/>
                    <a:lstStyle/>
                    <a:p>
                      <a:pPr algn="l" fontAlgn="b"/>
                      <a:r>
                        <a:rPr lang="en-US" sz="1000" u="none" strike="noStrike">
                          <a:effectLst/>
                          <a:latin typeface="Verdana" pitchFamily="34" charset="0"/>
                          <a:ea typeface="Verdana" pitchFamily="34" charset="0"/>
                          <a:cs typeface="Verdana" pitchFamily="34" charset="0"/>
                        </a:rPr>
                        <a:t>Parents were not involved in the learning process</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ctr" fontAlgn="ctr"/>
                      <a:r>
                        <a:rPr lang="ru-RU" sz="1000" u="none" strike="noStrike">
                          <a:effectLst/>
                          <a:latin typeface="Verdana" pitchFamily="34" charset="0"/>
                          <a:ea typeface="Verdana" pitchFamily="34" charset="0"/>
                          <a:cs typeface="Verdana" pitchFamily="34" charset="0"/>
                        </a:rPr>
                        <a:t>11.1%</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180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437">
                <a:tc gridSpan="2">
                  <a:txBody>
                    <a:bodyPr/>
                    <a:lstStyle/>
                    <a:p>
                      <a:pPr algn="l" fontAlgn="b"/>
                      <a:r>
                        <a:rPr lang="en-US" sz="1000" u="none" strike="noStrike">
                          <a:effectLst/>
                          <a:latin typeface="Verdana" pitchFamily="34" charset="0"/>
                          <a:ea typeface="Verdana" pitchFamily="34" charset="0"/>
                          <a:cs typeface="Verdana" pitchFamily="34" charset="0"/>
                        </a:rPr>
                        <a:t>lack of time for working on Buki</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ctr" fontAlgn="ctr"/>
                      <a:r>
                        <a:rPr lang="ru-RU" sz="1000" u="none" strike="noStrike">
                          <a:effectLst/>
                          <a:latin typeface="Verdana" pitchFamily="34" charset="0"/>
                          <a:ea typeface="Verdana" pitchFamily="34" charset="0"/>
                          <a:cs typeface="Verdana" pitchFamily="34" charset="0"/>
                        </a:rPr>
                        <a:t>11.1%</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180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437">
                <a:tc gridSpan="2">
                  <a:txBody>
                    <a:bodyPr/>
                    <a:lstStyle/>
                    <a:p>
                      <a:pPr algn="l" fontAlgn="b"/>
                      <a:r>
                        <a:rPr lang="en-US" sz="1000" u="none" strike="noStrike">
                          <a:effectLst/>
                          <a:latin typeface="Verdana" pitchFamily="34" charset="0"/>
                          <a:ea typeface="Verdana" pitchFamily="34" charset="0"/>
                          <a:cs typeface="Verdana" pitchFamily="34" charset="0"/>
                        </a:rPr>
                        <a:t>technical issues</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ctr" fontAlgn="ctr"/>
                      <a:r>
                        <a:rPr lang="ru-RU" sz="1000" u="none" strike="noStrike">
                          <a:effectLst/>
                          <a:latin typeface="Verdana" pitchFamily="34" charset="0"/>
                          <a:ea typeface="Verdana" pitchFamily="34" charset="0"/>
                          <a:cs typeface="Verdana" pitchFamily="34" charset="0"/>
                        </a:rPr>
                        <a:t>31.1%</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506</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437">
                <a:tc gridSpan="2">
                  <a:txBody>
                    <a:bodyPr/>
                    <a:lstStyle/>
                    <a:p>
                      <a:pPr algn="l" fontAlgn="b"/>
                      <a:r>
                        <a:rPr lang="en-US" sz="1000" u="none" strike="noStrike">
                          <a:effectLst/>
                          <a:latin typeface="Verdana" pitchFamily="34" charset="0"/>
                          <a:ea typeface="Verdana" pitchFamily="34" charset="0"/>
                          <a:cs typeface="Verdana" pitchFamily="34" charset="0"/>
                        </a:rPr>
                        <a:t>difficult to answer</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ctr" fontAlgn="ctr"/>
                      <a:r>
                        <a:rPr lang="ru-RU" sz="1000" u="none" strike="noStrike">
                          <a:effectLst/>
                          <a:latin typeface="Verdana" pitchFamily="34" charset="0"/>
                          <a:ea typeface="Verdana" pitchFamily="34" charset="0"/>
                          <a:cs typeface="Verdana" pitchFamily="34" charset="0"/>
                        </a:rPr>
                        <a:t>2.2%</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36</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437">
                <a:tc>
                  <a:txBody>
                    <a:bodyPr/>
                    <a:lstStyle/>
                    <a:p>
                      <a:pPr algn="l" fontAlgn="b"/>
                      <a:r>
                        <a:rPr lang="en-US" sz="1000" u="none" strike="noStrike">
                          <a:effectLst/>
                          <a:latin typeface="Verdana" pitchFamily="34" charset="0"/>
                          <a:ea typeface="Verdana" pitchFamily="34" charset="0"/>
                          <a:cs typeface="Verdana" pitchFamily="34" charset="0"/>
                        </a:rPr>
                        <a:t>other </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l" fontAlgn="b"/>
                      <a:r>
                        <a:rPr lang="ru-RU" sz="1000" u="none" strike="noStrike">
                          <a:effectLst/>
                          <a:latin typeface="Verdana" pitchFamily="34" charset="0"/>
                          <a:ea typeface="Verdana" pitchFamily="34" charset="0"/>
                          <a:cs typeface="Verdana" pitchFamily="34" charset="0"/>
                        </a:rPr>
                        <a:t> </a:t>
                      </a:r>
                      <a:endParaRPr lang="ru-RU"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0.0%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437">
                <a:tc gridSpan="3">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hMerge="1">
                  <a:txBody>
                    <a:bodyPr/>
                    <a:lstStyle/>
                    <a:p>
                      <a:endParaRPr lang="ru-RU"/>
                    </a:p>
                  </a:txBody>
                  <a:tcPr/>
                </a:tc>
                <a:tc>
                  <a:txBody>
                    <a:bodyPr/>
                    <a:lstStyle/>
                    <a:p>
                      <a:pPr algn="r" fontAlgn="b"/>
                      <a:r>
                        <a:rPr lang="ru-RU" sz="1000" b="1" u="none" strike="noStrike">
                          <a:effectLst/>
                          <a:latin typeface="Verdana" pitchFamily="34" charset="0"/>
                          <a:ea typeface="Verdana" pitchFamily="34" charset="0"/>
                          <a:cs typeface="Verdana" pitchFamily="34" charset="0"/>
                        </a:rPr>
                        <a:t>1683</a:t>
                      </a:r>
                      <a:endParaRPr lang="ru-RU"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r>
              <a:tr h="161437">
                <a:tc gridSpan="3">
                  <a:txBody>
                    <a:bodyPr/>
                    <a:lstStyle/>
                    <a:p>
                      <a:pPr algn="r" fontAlgn="b"/>
                      <a:r>
                        <a:rPr lang="en-US" sz="1000" b="1" u="none" strike="noStrike" dirty="0">
                          <a:effectLst/>
                          <a:latin typeface="Verdana" pitchFamily="34" charset="0"/>
                          <a:ea typeface="Verdana" pitchFamily="34" charset="0"/>
                          <a:cs typeface="Verdana" pitchFamily="34" charset="0"/>
                        </a:rPr>
                        <a:t>skipped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57</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6" name="Chart 5"/>
          <p:cNvGraphicFramePr>
            <a:graphicFrameLocks/>
          </p:cNvGraphicFramePr>
          <p:nvPr>
            <p:extLst>
              <p:ext uri="{D42A27DB-BD31-4B8C-83A1-F6EECF244321}">
                <p14:modId xmlns:p14="http://schemas.microsoft.com/office/powerpoint/2010/main" val="3285772751"/>
              </p:ext>
            </p:extLst>
          </p:nvPr>
        </p:nvGraphicFramePr>
        <p:xfrm>
          <a:off x="1333500" y="3962400"/>
          <a:ext cx="6438900" cy="2438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133209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sp>
        <p:nvSpPr>
          <p:cNvPr id="10" name="TextBox 9"/>
          <p:cNvSpPr txBox="1"/>
          <p:nvPr/>
        </p:nvSpPr>
        <p:spPr>
          <a:xfrm>
            <a:off x="152400" y="6400800"/>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sp>
        <p:nvSpPr>
          <p:cNvPr id="7" name="Content Placeholder 2"/>
          <p:cNvSpPr>
            <a:spLocks noGrp="1"/>
          </p:cNvSpPr>
          <p:nvPr>
            <p:ph sz="quarter" idx="1"/>
          </p:nvPr>
        </p:nvSpPr>
        <p:spPr>
          <a:xfrm>
            <a:off x="301752" y="1527048"/>
            <a:ext cx="8503920" cy="4949952"/>
          </a:xfrm>
        </p:spPr>
        <p:txBody>
          <a:bodyPr>
            <a:normAutofit/>
          </a:bodyPr>
          <a:lstStyle/>
          <a:p>
            <a:pPr marL="0" lvl="0" indent="0">
              <a:buNone/>
            </a:pPr>
            <a:r>
              <a:rPr lang="en-US" sz="1500" b="1" dirty="0" smtClean="0">
                <a:latin typeface="Verdana" pitchFamily="34" charset="0"/>
                <a:ea typeface="Verdana" pitchFamily="34" charset="0"/>
                <a:cs typeface="Verdana" pitchFamily="34" charset="0"/>
              </a:rPr>
              <a:t>Other Challenges</a:t>
            </a:r>
          </a:p>
          <a:p>
            <a:pPr marL="0" lvl="0" indent="0">
              <a:buNone/>
            </a:pPr>
            <a:endParaRPr lang="en-US" sz="1500" b="1" dirty="0" smtClean="0">
              <a:latin typeface="Verdana" pitchFamily="34" charset="0"/>
              <a:ea typeface="Verdana" pitchFamily="34" charset="0"/>
              <a:cs typeface="Verdana" pitchFamily="34" charset="0"/>
            </a:endParaRPr>
          </a:p>
          <a:p>
            <a:pPr lvl="0"/>
            <a:r>
              <a:rPr lang="en-US" sz="1500" dirty="0" smtClean="0">
                <a:latin typeface="Verdana" pitchFamily="34" charset="0"/>
                <a:ea typeface="Verdana" pitchFamily="34" charset="0"/>
                <a:cs typeface="Verdana" pitchFamily="34" charset="0"/>
              </a:rPr>
              <a:t>Small </a:t>
            </a:r>
            <a:r>
              <a:rPr lang="en-US" sz="1500" dirty="0">
                <a:latin typeface="Verdana" pitchFamily="34" charset="0"/>
                <a:ea typeface="Verdana" pitchFamily="34" charset="0"/>
                <a:cs typeface="Verdana" pitchFamily="34" charset="0"/>
              </a:rPr>
              <a:t>hard drive space causes difficulties in storing files and the users have to frequently update the system</a:t>
            </a:r>
            <a:endParaRPr lang="ru-RU" sz="1500" dirty="0">
              <a:latin typeface="Verdana" pitchFamily="34" charset="0"/>
              <a:ea typeface="Verdana" pitchFamily="34" charset="0"/>
              <a:cs typeface="Verdana" pitchFamily="34" charset="0"/>
            </a:endParaRPr>
          </a:p>
          <a:p>
            <a:pPr lvl="0"/>
            <a:r>
              <a:rPr lang="en-US" sz="1500" dirty="0">
                <a:latin typeface="Verdana" pitchFamily="34" charset="0"/>
                <a:ea typeface="Verdana" pitchFamily="34" charset="0"/>
                <a:cs typeface="Verdana" pitchFamily="34" charset="0"/>
              </a:rPr>
              <a:t>Router cannot transfer video files in a timely manner. </a:t>
            </a:r>
            <a:endParaRPr lang="en-US" sz="1500" dirty="0" smtClean="0">
              <a:latin typeface="Verdana" pitchFamily="34" charset="0"/>
              <a:ea typeface="Verdana" pitchFamily="34" charset="0"/>
              <a:cs typeface="Verdana" pitchFamily="34" charset="0"/>
            </a:endParaRPr>
          </a:p>
          <a:p>
            <a:pPr lvl="0"/>
            <a:r>
              <a:rPr lang="en-US" sz="1500" dirty="0" smtClean="0">
                <a:latin typeface="Verdana" pitchFamily="34" charset="0"/>
                <a:ea typeface="Verdana" pitchFamily="34" charset="0"/>
                <a:cs typeface="Verdana" pitchFamily="34" charset="0"/>
              </a:rPr>
              <a:t>Students </a:t>
            </a:r>
            <a:r>
              <a:rPr lang="en-US" sz="1500" dirty="0">
                <a:latin typeface="Verdana" pitchFamily="34" charset="0"/>
                <a:ea typeface="Verdana" pitchFamily="34" charset="0"/>
                <a:cs typeface="Verdana" pitchFamily="34" charset="0"/>
              </a:rPr>
              <a:t>damage </a:t>
            </a:r>
            <a:r>
              <a:rPr lang="en-US" sz="1500" dirty="0" err="1">
                <a:latin typeface="Verdana" pitchFamily="34" charset="0"/>
                <a:ea typeface="Verdana" pitchFamily="34" charset="0"/>
                <a:cs typeface="Verdana" pitchFamily="34" charset="0"/>
              </a:rPr>
              <a:t>Buki</a:t>
            </a:r>
            <a:r>
              <a:rPr lang="en-US" sz="1500" dirty="0">
                <a:latin typeface="Verdana" pitchFamily="34" charset="0"/>
                <a:ea typeface="Verdana" pitchFamily="34" charset="0"/>
                <a:cs typeface="Verdana" pitchFamily="34" charset="0"/>
              </a:rPr>
              <a:t> at home</a:t>
            </a:r>
            <a:endParaRPr lang="en-US" sz="1500" dirty="0" smtClean="0">
              <a:latin typeface="Verdana" pitchFamily="34" charset="0"/>
              <a:ea typeface="Verdana" pitchFamily="34" charset="0"/>
              <a:cs typeface="Verdana" pitchFamily="34" charset="0"/>
            </a:endParaRPr>
          </a:p>
          <a:p>
            <a:pPr lvl="0"/>
            <a:r>
              <a:rPr lang="en-US" sz="1500" dirty="0" smtClean="0">
                <a:latin typeface="Verdana" pitchFamily="34" charset="0"/>
                <a:ea typeface="Verdana" pitchFamily="34" charset="0"/>
                <a:cs typeface="Verdana" pitchFamily="34" charset="0"/>
              </a:rPr>
              <a:t>program </a:t>
            </a:r>
            <a:r>
              <a:rPr lang="en-US" sz="1500" dirty="0">
                <a:latin typeface="Verdana" pitchFamily="34" charset="0"/>
                <a:ea typeface="Verdana" pitchFamily="34" charset="0"/>
                <a:cs typeface="Verdana" pitchFamily="34" charset="0"/>
              </a:rPr>
              <a:t>cannot be connected in time, which creates issues in lesson planning and time </a:t>
            </a:r>
            <a:r>
              <a:rPr lang="en-US" sz="1500" dirty="0" smtClean="0">
                <a:latin typeface="Verdana" pitchFamily="34" charset="0"/>
                <a:ea typeface="Verdana" pitchFamily="34" charset="0"/>
                <a:cs typeface="Verdana" pitchFamily="34" charset="0"/>
              </a:rPr>
              <a:t>management</a:t>
            </a:r>
          </a:p>
          <a:p>
            <a:pPr lvl="0"/>
            <a:r>
              <a:rPr lang="en-US" sz="1500" dirty="0">
                <a:latin typeface="Verdana" pitchFamily="34" charset="0"/>
                <a:ea typeface="Verdana" pitchFamily="34" charset="0"/>
                <a:cs typeface="Verdana" pitchFamily="34" charset="0"/>
              </a:rPr>
              <a:t>maintenance and technical support with </a:t>
            </a:r>
            <a:r>
              <a:rPr lang="en-US" sz="1500" dirty="0" err="1">
                <a:latin typeface="Verdana" pitchFamily="34" charset="0"/>
                <a:ea typeface="Verdana" pitchFamily="34" charset="0"/>
                <a:cs typeface="Verdana" pitchFamily="34" charset="0"/>
              </a:rPr>
              <a:t>Buki</a:t>
            </a:r>
            <a:endParaRPr lang="ru-RU" sz="1500" dirty="0">
              <a:latin typeface="Verdana" pitchFamily="34" charset="0"/>
              <a:ea typeface="Verdana" pitchFamily="34" charset="0"/>
              <a:cs typeface="Verdana" pitchFamily="34" charset="0"/>
            </a:endParaRPr>
          </a:p>
          <a:p>
            <a:pPr lvl="0"/>
            <a:r>
              <a:rPr lang="en-US" sz="1500" dirty="0" smtClean="0">
                <a:latin typeface="Verdana" pitchFamily="34" charset="0"/>
                <a:ea typeface="Verdana" pitchFamily="34" charset="0"/>
                <a:cs typeface="Verdana" pitchFamily="34" charset="0"/>
              </a:rPr>
              <a:t>viewing </a:t>
            </a:r>
            <a:r>
              <a:rPr lang="en-US" sz="1500" dirty="0">
                <a:latin typeface="Verdana" pitchFamily="34" charset="0"/>
                <a:ea typeface="Verdana" pitchFamily="34" charset="0"/>
                <a:cs typeface="Verdana" pitchFamily="34" charset="0"/>
              </a:rPr>
              <a:t>issues due to the small monitor size</a:t>
            </a:r>
            <a:endParaRPr lang="ru-RU" sz="1500" dirty="0">
              <a:latin typeface="Verdana" pitchFamily="34" charset="0"/>
              <a:ea typeface="Verdana" pitchFamily="34" charset="0"/>
              <a:cs typeface="Verdana" pitchFamily="34" charset="0"/>
            </a:endParaRPr>
          </a:p>
          <a:p>
            <a:pPr lvl="0"/>
            <a:r>
              <a:rPr lang="en-US" sz="1500" dirty="0" smtClean="0">
                <a:latin typeface="Verdana" pitchFamily="34" charset="0"/>
                <a:ea typeface="Verdana" pitchFamily="34" charset="0"/>
                <a:cs typeface="Verdana" pitchFamily="34" charset="0"/>
              </a:rPr>
              <a:t>Students </a:t>
            </a:r>
            <a:r>
              <a:rPr lang="en-US" sz="1500" dirty="0">
                <a:latin typeface="Verdana" pitchFamily="34" charset="0"/>
                <a:ea typeface="Verdana" pitchFamily="34" charset="0"/>
                <a:cs typeface="Verdana" pitchFamily="34" charset="0"/>
              </a:rPr>
              <a:t>bring computers with software issues from home</a:t>
            </a:r>
            <a:endParaRPr lang="ru-RU" sz="1500" dirty="0">
              <a:latin typeface="Verdana" pitchFamily="34" charset="0"/>
              <a:ea typeface="Verdana" pitchFamily="34" charset="0"/>
              <a:cs typeface="Verdana" pitchFamily="34" charset="0"/>
            </a:endParaRPr>
          </a:p>
          <a:p>
            <a:pPr lvl="0"/>
            <a:r>
              <a:rPr lang="en-US" sz="1500" dirty="0">
                <a:latin typeface="Verdana" pitchFamily="34" charset="0"/>
                <a:ea typeface="Verdana" pitchFamily="34" charset="0"/>
                <a:cs typeface="Verdana" pitchFamily="34" charset="0"/>
              </a:rPr>
              <a:t>technical and physical damage to the computers; </a:t>
            </a:r>
            <a:endParaRPr lang="ru-RU" sz="1500" dirty="0">
              <a:latin typeface="Verdana" pitchFamily="34" charset="0"/>
              <a:ea typeface="Verdana" pitchFamily="34" charset="0"/>
              <a:cs typeface="Verdana" pitchFamily="34" charset="0"/>
            </a:endParaRPr>
          </a:p>
          <a:p>
            <a:pPr lvl="0"/>
            <a:r>
              <a:rPr lang="en-US" sz="1500" dirty="0">
                <a:latin typeface="Verdana" pitchFamily="34" charset="0"/>
                <a:ea typeface="Verdana" pitchFamily="34" charset="0"/>
                <a:cs typeface="Verdana" pitchFamily="34" charset="0"/>
              </a:rPr>
              <a:t>parents install new programs that affect the </a:t>
            </a:r>
            <a:r>
              <a:rPr lang="en-US" sz="1500" dirty="0" err="1">
                <a:latin typeface="Verdana" pitchFamily="34" charset="0"/>
                <a:ea typeface="Verdana" pitchFamily="34" charset="0"/>
                <a:cs typeface="Verdana" pitchFamily="34" charset="0"/>
              </a:rPr>
              <a:t>Buki</a:t>
            </a:r>
            <a:r>
              <a:rPr lang="en-US" sz="1500" dirty="0">
                <a:latin typeface="Verdana" pitchFamily="34" charset="0"/>
                <a:ea typeface="Verdana" pitchFamily="34" charset="0"/>
                <a:cs typeface="Verdana" pitchFamily="34" charset="0"/>
              </a:rPr>
              <a:t> programs that overload the system</a:t>
            </a:r>
            <a:endParaRPr lang="ru-RU" sz="15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2206383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graphicFrame>
        <p:nvGraphicFramePr>
          <p:cNvPr id="11" name="Chart 10"/>
          <p:cNvGraphicFramePr>
            <a:graphicFrameLocks/>
          </p:cNvGraphicFramePr>
          <p:nvPr>
            <p:extLst>
              <p:ext uri="{D42A27DB-BD31-4B8C-83A1-F6EECF244321}">
                <p14:modId xmlns:p14="http://schemas.microsoft.com/office/powerpoint/2010/main" val="2633933380"/>
              </p:ext>
            </p:extLst>
          </p:nvPr>
        </p:nvGraphicFramePr>
        <p:xfrm>
          <a:off x="5486400" y="1676400"/>
          <a:ext cx="3333750" cy="2057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p:cNvGraphicFramePr>
            <a:graphicFrameLocks/>
          </p:cNvGraphicFramePr>
          <p:nvPr>
            <p:extLst>
              <p:ext uri="{D42A27DB-BD31-4B8C-83A1-F6EECF244321}">
                <p14:modId xmlns:p14="http://schemas.microsoft.com/office/powerpoint/2010/main" val="922842123"/>
              </p:ext>
            </p:extLst>
          </p:nvPr>
        </p:nvGraphicFramePr>
        <p:xfrm>
          <a:off x="5486400" y="3962400"/>
          <a:ext cx="3362325" cy="1981200"/>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p:cNvSpPr txBox="1"/>
          <p:nvPr/>
        </p:nvSpPr>
        <p:spPr>
          <a:xfrm>
            <a:off x="152400" y="6452734"/>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808010257"/>
              </p:ext>
            </p:extLst>
          </p:nvPr>
        </p:nvGraphicFramePr>
        <p:xfrm>
          <a:off x="198151" y="1676401"/>
          <a:ext cx="5080000" cy="2028046"/>
        </p:xfrm>
        <a:graphic>
          <a:graphicData uri="http://schemas.openxmlformats.org/drawingml/2006/table">
            <a:tbl>
              <a:tblPr>
                <a:tableStyleId>{5C22544A-7EE6-4342-B048-85BDC9FD1C3A}</a:tableStyleId>
              </a:tblPr>
              <a:tblGrid>
                <a:gridCol w="2349500"/>
                <a:gridCol w="609600"/>
                <a:gridCol w="1181100"/>
                <a:gridCol w="939800"/>
              </a:tblGrid>
              <a:tr h="334614">
                <a:tc gridSpan="4">
                  <a:txBody>
                    <a:bodyPr/>
                    <a:lstStyle/>
                    <a:p>
                      <a:pPr algn="l" rtl="0" fontAlgn="ctr"/>
                      <a:r>
                        <a:rPr lang="en-US" sz="1100" b="1" u="none" strike="noStrike" dirty="0">
                          <a:effectLst/>
                          <a:latin typeface="Verdana" pitchFamily="34" charset="0"/>
                          <a:ea typeface="Verdana" pitchFamily="34" charset="0"/>
                          <a:cs typeface="Verdana" pitchFamily="34" charset="0"/>
                        </a:rPr>
                        <a:t>Gained knowledge on the trainings is helping  in the learning process</a:t>
                      </a:r>
                      <a:endParaRPr lang="en-US" sz="11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c hMerge="1">
                  <a:txBody>
                    <a:bodyPr/>
                    <a:lstStyle/>
                    <a:p>
                      <a:endParaRPr lang="ru-RU"/>
                    </a:p>
                  </a:txBody>
                  <a:tcPr/>
                </a:tc>
              </a:tr>
              <a:tr h="443086">
                <a:tc gridSpan="2">
                  <a:txBody>
                    <a:bodyPr/>
                    <a:lstStyle/>
                    <a:p>
                      <a:pPr algn="l" rtl="0" fontAlgn="ctr"/>
                      <a:r>
                        <a:rPr lang="en-US" sz="1100" b="1" u="none" strike="noStrike">
                          <a:effectLst/>
                          <a:latin typeface="Verdana" pitchFamily="34" charset="0"/>
                          <a:ea typeface="Verdana" pitchFamily="34" charset="0"/>
                          <a:cs typeface="Verdana" pitchFamily="34" charset="0"/>
                        </a:rPr>
                        <a:t>Answer Options</a:t>
                      </a:r>
                      <a:endParaRPr lang="en-US" sz="11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a:txBody>
                    <a:bodyPr/>
                    <a:lstStyle/>
                    <a:p>
                      <a:pPr algn="ctr" rtl="0" fontAlgn="ctr"/>
                      <a:r>
                        <a:rPr lang="en-US" sz="1100" b="1" u="none" strike="noStrike">
                          <a:effectLst/>
                          <a:latin typeface="Verdana" pitchFamily="34" charset="0"/>
                          <a:ea typeface="Verdana" pitchFamily="34" charset="0"/>
                          <a:cs typeface="Verdana" pitchFamily="34" charset="0"/>
                        </a:rPr>
                        <a:t>Response Percent</a:t>
                      </a:r>
                      <a:endParaRPr lang="en-US" sz="11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rtl="0" fontAlgn="ctr"/>
                      <a:r>
                        <a:rPr lang="en-US" sz="1100" b="1" u="none" strike="noStrike" dirty="0">
                          <a:effectLst/>
                          <a:latin typeface="Verdana" pitchFamily="34" charset="0"/>
                          <a:ea typeface="Verdana" pitchFamily="34" charset="0"/>
                          <a:cs typeface="Verdana" pitchFamily="34" charset="0"/>
                        </a:rPr>
                        <a:t>Response Count</a:t>
                      </a:r>
                      <a:endParaRPr lang="en-US" sz="11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71929">
                <a:tc gridSpan="2">
                  <a:txBody>
                    <a:bodyPr/>
                    <a:lstStyle/>
                    <a:p>
                      <a:pPr algn="l" rtl="0" fontAlgn="b"/>
                      <a:r>
                        <a:rPr lang="en-US" sz="1100" u="none" strike="noStrike">
                          <a:effectLst/>
                          <a:latin typeface="Verdana" pitchFamily="34" charset="0"/>
                          <a:ea typeface="Verdana" pitchFamily="34" charset="0"/>
                          <a:cs typeface="Verdana" pitchFamily="34" charset="0"/>
                        </a:rPr>
                        <a:t>Stronly agree</a:t>
                      </a:r>
                      <a:endParaRPr lang="en-US"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ctr" rtl="0" fontAlgn="ctr"/>
                      <a:r>
                        <a:rPr lang="ru-RU" sz="1100" u="none" strike="noStrike">
                          <a:effectLst/>
                          <a:latin typeface="Verdana" pitchFamily="34" charset="0"/>
                          <a:ea typeface="Verdana" pitchFamily="34" charset="0"/>
                          <a:cs typeface="Verdana" pitchFamily="34" charset="0"/>
                        </a:rPr>
                        <a:t>58.23%</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rtl="0" fontAlgn="ctr"/>
                      <a:r>
                        <a:rPr lang="ru-RU" sz="1100" u="none" strike="noStrike" dirty="0" smtClean="0">
                          <a:effectLst/>
                          <a:latin typeface="Verdana" pitchFamily="34" charset="0"/>
                          <a:ea typeface="Verdana" pitchFamily="34" charset="0"/>
                          <a:cs typeface="Verdana" pitchFamily="34" charset="0"/>
                        </a:rPr>
                        <a:t>9</a:t>
                      </a:r>
                      <a:r>
                        <a:rPr lang="en-US" sz="1100" u="none" strike="noStrike" dirty="0" smtClean="0">
                          <a:effectLst/>
                          <a:latin typeface="Verdana" pitchFamily="34" charset="0"/>
                          <a:ea typeface="Verdana" pitchFamily="34" charset="0"/>
                          <a:cs typeface="Verdana" pitchFamily="34" charset="0"/>
                        </a:rPr>
                        <a:t>71</a:t>
                      </a:r>
                      <a:endParaRPr lang="ru-RU" sz="1100" b="0"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71929">
                <a:tc>
                  <a:txBody>
                    <a:bodyPr/>
                    <a:lstStyle/>
                    <a:p>
                      <a:pPr algn="l" rtl="0" fontAlgn="b"/>
                      <a:r>
                        <a:rPr lang="en-US" sz="1100" u="none" strike="noStrike">
                          <a:effectLst/>
                          <a:latin typeface="Verdana" pitchFamily="34" charset="0"/>
                          <a:ea typeface="Verdana" pitchFamily="34" charset="0"/>
                          <a:cs typeface="Verdana" pitchFamily="34" charset="0"/>
                        </a:rPr>
                        <a:t>Agree</a:t>
                      </a:r>
                      <a:endParaRPr lang="en-US"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a:txBody>
                    <a:bodyPr/>
                    <a:lstStyle/>
                    <a:p>
                      <a:pPr algn="l" rtl="0" fontAlgn="b"/>
                      <a:r>
                        <a:rPr lang="ru-RU" sz="1100" u="none" strike="noStrike">
                          <a:effectLst/>
                          <a:latin typeface="Verdana" pitchFamily="34" charset="0"/>
                          <a:ea typeface="Verdana" pitchFamily="34" charset="0"/>
                          <a:cs typeface="Verdana" pitchFamily="34" charset="0"/>
                        </a:rPr>
                        <a:t> </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a:txBody>
                    <a:bodyPr/>
                    <a:lstStyle/>
                    <a:p>
                      <a:pPr algn="ctr" rtl="0" fontAlgn="ctr"/>
                      <a:r>
                        <a:rPr lang="ru-RU" sz="1100" u="none" strike="noStrike">
                          <a:effectLst/>
                          <a:latin typeface="Verdana" pitchFamily="34" charset="0"/>
                          <a:ea typeface="Verdana" pitchFamily="34" charset="0"/>
                          <a:cs typeface="Verdana" pitchFamily="34" charset="0"/>
                        </a:rPr>
                        <a:t>38.86%</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rtl="0" fontAlgn="ctr"/>
                      <a:r>
                        <a:rPr lang="ru-RU" sz="1100" u="none" strike="noStrike" dirty="0" smtClean="0">
                          <a:effectLst/>
                          <a:latin typeface="Verdana" pitchFamily="34" charset="0"/>
                          <a:ea typeface="Verdana" pitchFamily="34" charset="0"/>
                          <a:cs typeface="Verdana" pitchFamily="34" charset="0"/>
                        </a:rPr>
                        <a:t>65</a:t>
                      </a:r>
                      <a:r>
                        <a:rPr lang="en-US" sz="1100" u="none" strike="noStrike" dirty="0" smtClean="0">
                          <a:effectLst/>
                          <a:latin typeface="Verdana" pitchFamily="34" charset="0"/>
                          <a:ea typeface="Verdana" pitchFamily="34" charset="0"/>
                          <a:cs typeface="Verdana" pitchFamily="34" charset="0"/>
                        </a:rPr>
                        <a:t>3</a:t>
                      </a:r>
                      <a:endParaRPr lang="ru-RU" sz="1100" b="0"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71929">
                <a:tc>
                  <a:txBody>
                    <a:bodyPr/>
                    <a:lstStyle/>
                    <a:p>
                      <a:pPr algn="l" rtl="0" fontAlgn="b"/>
                      <a:r>
                        <a:rPr lang="en-US" sz="1100" u="none" strike="noStrike">
                          <a:effectLst/>
                          <a:latin typeface="Verdana" pitchFamily="34" charset="0"/>
                          <a:ea typeface="Verdana" pitchFamily="34" charset="0"/>
                          <a:cs typeface="Verdana" pitchFamily="34" charset="0"/>
                        </a:rPr>
                        <a:t>Disagree</a:t>
                      </a:r>
                      <a:endParaRPr lang="en-US"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a:txBody>
                    <a:bodyPr/>
                    <a:lstStyle/>
                    <a:p>
                      <a:pPr algn="l" rtl="0" fontAlgn="b"/>
                      <a:r>
                        <a:rPr lang="ru-RU" sz="1100" u="none" strike="noStrike">
                          <a:effectLst/>
                          <a:latin typeface="Verdana" pitchFamily="34" charset="0"/>
                          <a:ea typeface="Verdana" pitchFamily="34" charset="0"/>
                          <a:cs typeface="Verdana" pitchFamily="34" charset="0"/>
                        </a:rPr>
                        <a:t> </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a:txBody>
                    <a:bodyPr/>
                    <a:lstStyle/>
                    <a:p>
                      <a:pPr algn="ctr" rtl="0" fontAlgn="ctr"/>
                      <a:r>
                        <a:rPr lang="ru-RU" sz="1100" u="none" strike="noStrike">
                          <a:effectLst/>
                          <a:latin typeface="Verdana" pitchFamily="34" charset="0"/>
                          <a:ea typeface="Verdana" pitchFamily="34" charset="0"/>
                          <a:cs typeface="Verdana" pitchFamily="34" charset="0"/>
                        </a:rPr>
                        <a:t>1.37%</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rtl="0" fontAlgn="ctr"/>
                      <a:r>
                        <a:rPr lang="ru-RU" sz="1100" u="none" strike="noStrike" dirty="0" smtClean="0">
                          <a:effectLst/>
                          <a:latin typeface="Verdana" pitchFamily="34" charset="0"/>
                          <a:ea typeface="Verdana" pitchFamily="34" charset="0"/>
                          <a:cs typeface="Verdana" pitchFamily="34" charset="0"/>
                        </a:rPr>
                        <a:t>2</a:t>
                      </a:r>
                      <a:r>
                        <a:rPr lang="en-US" sz="1100" u="none" strike="noStrike" dirty="0" smtClean="0">
                          <a:effectLst/>
                          <a:latin typeface="Verdana" pitchFamily="34" charset="0"/>
                          <a:ea typeface="Verdana" pitchFamily="34" charset="0"/>
                          <a:cs typeface="Verdana" pitchFamily="34" charset="0"/>
                        </a:rPr>
                        <a:t>2</a:t>
                      </a:r>
                      <a:endParaRPr lang="ru-RU" sz="1100" b="0"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71929">
                <a:tc gridSpan="2">
                  <a:txBody>
                    <a:bodyPr/>
                    <a:lstStyle/>
                    <a:p>
                      <a:pPr algn="l" rtl="0" fontAlgn="b"/>
                      <a:r>
                        <a:rPr lang="en-US" sz="1100" u="none" strike="noStrike">
                          <a:effectLst/>
                          <a:latin typeface="Verdana" pitchFamily="34" charset="0"/>
                          <a:ea typeface="Verdana" pitchFamily="34" charset="0"/>
                          <a:cs typeface="Verdana" pitchFamily="34" charset="0"/>
                        </a:rPr>
                        <a:t>Strongli Disagree</a:t>
                      </a:r>
                      <a:endParaRPr lang="en-US"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ctr" rtl="0" fontAlgn="ctr"/>
                      <a:r>
                        <a:rPr lang="ru-RU" sz="1100" u="none" strike="noStrike">
                          <a:effectLst/>
                          <a:latin typeface="Verdana" pitchFamily="34" charset="0"/>
                          <a:ea typeface="Verdana" pitchFamily="34" charset="0"/>
                          <a:cs typeface="Verdana" pitchFamily="34" charset="0"/>
                        </a:rPr>
                        <a:t>0.95%</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rtl="0" fontAlgn="ctr"/>
                      <a:r>
                        <a:rPr lang="ru-RU" sz="1100" u="none" strike="noStrike">
                          <a:effectLst/>
                          <a:latin typeface="Verdana" pitchFamily="34" charset="0"/>
                          <a:ea typeface="Verdana" pitchFamily="34" charset="0"/>
                          <a:cs typeface="Verdana" pitchFamily="34" charset="0"/>
                        </a:rPr>
                        <a:t>16</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r>
              <a:tr h="171929">
                <a:tc gridSpan="2">
                  <a:txBody>
                    <a:bodyPr/>
                    <a:lstStyle/>
                    <a:p>
                      <a:pPr algn="l" rtl="0" fontAlgn="b"/>
                      <a:r>
                        <a:rPr lang="en-US" sz="1100" u="none" strike="noStrike">
                          <a:effectLst/>
                          <a:latin typeface="Verdana" pitchFamily="34" charset="0"/>
                          <a:ea typeface="Verdana" pitchFamily="34" charset="0"/>
                          <a:cs typeface="Verdana" pitchFamily="34" charset="0"/>
                        </a:rPr>
                        <a:t>Have no Idea</a:t>
                      </a:r>
                      <a:endParaRPr lang="en-US"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ctr" rtl="0" fontAlgn="ctr"/>
                      <a:r>
                        <a:rPr lang="ru-RU" sz="1100" u="none" strike="noStrike">
                          <a:effectLst/>
                          <a:latin typeface="Verdana" pitchFamily="34" charset="0"/>
                          <a:ea typeface="Verdana" pitchFamily="34" charset="0"/>
                          <a:cs typeface="Verdana" pitchFamily="34" charset="0"/>
                        </a:rPr>
                        <a:t>0.59%</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rtl="0" fontAlgn="ctr"/>
                      <a:r>
                        <a:rPr lang="ru-RU" sz="1100" u="none" strike="noStrike">
                          <a:effectLst/>
                          <a:latin typeface="Verdana" pitchFamily="34" charset="0"/>
                          <a:ea typeface="Verdana" pitchFamily="34" charset="0"/>
                          <a:cs typeface="Verdana" pitchFamily="34" charset="0"/>
                        </a:rPr>
                        <a:t>10</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r>
              <a:tr h="171929">
                <a:tc gridSpan="3">
                  <a:txBody>
                    <a:bodyPr/>
                    <a:lstStyle/>
                    <a:p>
                      <a:pPr algn="r" rtl="0" fontAlgn="b"/>
                      <a:r>
                        <a:rPr lang="en-US" sz="1100" b="1" u="none" strike="noStrike" dirty="0">
                          <a:effectLst/>
                          <a:latin typeface="Verdana" pitchFamily="34" charset="0"/>
                          <a:ea typeface="Verdana" pitchFamily="34" charset="0"/>
                          <a:cs typeface="Verdana" pitchFamily="34" charset="0"/>
                        </a:rPr>
                        <a:t>answered question</a:t>
                      </a:r>
                      <a:endParaRPr lang="en-US" sz="11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hMerge="1">
                  <a:txBody>
                    <a:bodyPr/>
                    <a:lstStyle/>
                    <a:p>
                      <a:endParaRPr lang="ru-RU"/>
                    </a:p>
                  </a:txBody>
                  <a:tcPr/>
                </a:tc>
                <a:tc>
                  <a:txBody>
                    <a:bodyPr/>
                    <a:lstStyle/>
                    <a:p>
                      <a:pPr algn="r" rtl="0" fontAlgn="b"/>
                      <a:r>
                        <a:rPr lang="ru-RU" sz="1100" b="1" u="none" strike="noStrike">
                          <a:effectLst/>
                          <a:latin typeface="Verdana" pitchFamily="34" charset="0"/>
                          <a:ea typeface="Verdana" pitchFamily="34" charset="0"/>
                          <a:cs typeface="Verdana" pitchFamily="34" charset="0"/>
                        </a:rPr>
                        <a:t>1683</a:t>
                      </a:r>
                      <a:endParaRPr lang="ru-RU" sz="11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r>
              <a:tr h="171929">
                <a:tc gridSpan="3">
                  <a:txBody>
                    <a:bodyPr/>
                    <a:lstStyle/>
                    <a:p>
                      <a:pPr algn="r" rtl="0" fontAlgn="b"/>
                      <a:r>
                        <a:rPr lang="en-US" sz="1100" b="1" u="none" strike="noStrike" dirty="0">
                          <a:effectLst/>
                          <a:latin typeface="Verdana" pitchFamily="34" charset="0"/>
                          <a:ea typeface="Verdana" pitchFamily="34" charset="0"/>
                          <a:cs typeface="Verdana" pitchFamily="34" charset="0"/>
                        </a:rPr>
                        <a:t>skipped question</a:t>
                      </a:r>
                      <a:endParaRPr lang="en-US" sz="11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hMerge="1">
                  <a:txBody>
                    <a:bodyPr/>
                    <a:lstStyle/>
                    <a:p>
                      <a:endParaRPr lang="ru-RU"/>
                    </a:p>
                  </a:txBody>
                  <a:tcPr/>
                </a:tc>
                <a:tc>
                  <a:txBody>
                    <a:bodyPr/>
                    <a:lstStyle/>
                    <a:p>
                      <a:pPr algn="r" rtl="0" fontAlgn="b"/>
                      <a:r>
                        <a:rPr lang="ru-RU" sz="1100" b="1" u="none" strike="noStrike" dirty="0">
                          <a:effectLst/>
                          <a:latin typeface="Verdana" pitchFamily="34" charset="0"/>
                          <a:ea typeface="Verdana" pitchFamily="34" charset="0"/>
                          <a:cs typeface="Verdana" pitchFamily="34" charset="0"/>
                        </a:rPr>
                        <a:t>11</a:t>
                      </a:r>
                      <a:endParaRPr lang="ru-RU" sz="11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768126697"/>
              </p:ext>
            </p:extLst>
          </p:nvPr>
        </p:nvGraphicFramePr>
        <p:xfrm>
          <a:off x="190500" y="3962398"/>
          <a:ext cx="5219700" cy="1981204"/>
        </p:xfrm>
        <a:graphic>
          <a:graphicData uri="http://schemas.openxmlformats.org/drawingml/2006/table">
            <a:tbl>
              <a:tblPr>
                <a:tableStyleId>{5C22544A-7EE6-4342-B048-85BDC9FD1C3A}</a:tableStyleId>
              </a:tblPr>
              <a:tblGrid>
                <a:gridCol w="2414111"/>
                <a:gridCol w="626364"/>
                <a:gridCol w="1213580"/>
                <a:gridCol w="965645"/>
              </a:tblGrid>
              <a:tr h="220134">
                <a:tc gridSpan="4">
                  <a:txBody>
                    <a:bodyPr/>
                    <a:lstStyle/>
                    <a:p>
                      <a:pPr algn="l" rtl="0" fontAlgn="ctr"/>
                      <a:r>
                        <a:rPr lang="en-US" sz="1100" b="1" u="none" strike="noStrike" dirty="0">
                          <a:effectLst/>
                          <a:latin typeface="Verdana" pitchFamily="34" charset="0"/>
                          <a:ea typeface="Verdana" pitchFamily="34" charset="0"/>
                          <a:cs typeface="Verdana" pitchFamily="34" charset="0"/>
                        </a:rPr>
                        <a:t>Do you use Classroom management software</a:t>
                      </a:r>
                      <a:endParaRPr lang="en-US" sz="11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c hMerge="1">
                  <a:txBody>
                    <a:bodyPr/>
                    <a:lstStyle/>
                    <a:p>
                      <a:endParaRPr lang="ru-RU"/>
                    </a:p>
                  </a:txBody>
                  <a:tcPr/>
                </a:tc>
              </a:tr>
              <a:tr h="440266">
                <a:tc gridSpan="2">
                  <a:txBody>
                    <a:bodyPr/>
                    <a:lstStyle/>
                    <a:p>
                      <a:pPr algn="l" rtl="0" fontAlgn="ctr"/>
                      <a:r>
                        <a:rPr lang="en-US" sz="1100" b="1" u="none" strike="noStrike">
                          <a:effectLst/>
                          <a:latin typeface="Verdana" pitchFamily="34" charset="0"/>
                          <a:ea typeface="Verdana" pitchFamily="34" charset="0"/>
                          <a:cs typeface="Verdana" pitchFamily="34" charset="0"/>
                        </a:rPr>
                        <a:t>Answer Options</a:t>
                      </a:r>
                      <a:endParaRPr lang="en-US" sz="11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a:txBody>
                    <a:bodyPr/>
                    <a:lstStyle/>
                    <a:p>
                      <a:pPr algn="ctr" rtl="0" fontAlgn="ctr"/>
                      <a:r>
                        <a:rPr lang="en-US" sz="1100" b="1" u="none" strike="noStrike">
                          <a:effectLst/>
                          <a:latin typeface="Verdana" pitchFamily="34" charset="0"/>
                          <a:ea typeface="Verdana" pitchFamily="34" charset="0"/>
                          <a:cs typeface="Verdana" pitchFamily="34" charset="0"/>
                        </a:rPr>
                        <a:t>Response Percent</a:t>
                      </a:r>
                      <a:endParaRPr lang="en-US" sz="11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rtl="0" fontAlgn="ctr"/>
                      <a:r>
                        <a:rPr lang="en-US" sz="1100" b="1" u="none" strike="noStrike" dirty="0">
                          <a:effectLst/>
                          <a:latin typeface="Verdana" pitchFamily="34" charset="0"/>
                          <a:ea typeface="Verdana" pitchFamily="34" charset="0"/>
                          <a:cs typeface="Verdana" pitchFamily="34" charset="0"/>
                        </a:rPr>
                        <a:t>Response Count</a:t>
                      </a:r>
                      <a:endParaRPr lang="en-US" sz="11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220134">
                <a:tc>
                  <a:txBody>
                    <a:bodyPr/>
                    <a:lstStyle/>
                    <a:p>
                      <a:pPr algn="l" rtl="0" fontAlgn="b"/>
                      <a:r>
                        <a:rPr lang="en-US" sz="1100" u="none" strike="noStrike">
                          <a:effectLst/>
                          <a:latin typeface="Verdana" pitchFamily="34" charset="0"/>
                          <a:ea typeface="Verdana" pitchFamily="34" charset="0"/>
                          <a:cs typeface="Verdana" pitchFamily="34" charset="0"/>
                        </a:rPr>
                        <a:t>Yes</a:t>
                      </a:r>
                      <a:endParaRPr lang="en-US"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a:txBody>
                    <a:bodyPr/>
                    <a:lstStyle/>
                    <a:p>
                      <a:pPr algn="l" rtl="0" fontAlgn="b"/>
                      <a:r>
                        <a:rPr lang="ru-RU" sz="1100" u="none" strike="noStrike">
                          <a:effectLst/>
                          <a:latin typeface="Verdana" pitchFamily="34" charset="0"/>
                          <a:ea typeface="Verdana" pitchFamily="34" charset="0"/>
                          <a:cs typeface="Verdana" pitchFamily="34" charset="0"/>
                        </a:rPr>
                        <a:t> </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a:txBody>
                    <a:bodyPr/>
                    <a:lstStyle/>
                    <a:p>
                      <a:pPr algn="ctr" rtl="0" fontAlgn="ctr"/>
                      <a:r>
                        <a:rPr lang="ru-RU" sz="1100" u="none" strike="noStrike">
                          <a:effectLst/>
                          <a:latin typeface="Verdana" pitchFamily="34" charset="0"/>
                          <a:ea typeface="Verdana" pitchFamily="34" charset="0"/>
                          <a:cs typeface="Verdana" pitchFamily="34" charset="0"/>
                        </a:rPr>
                        <a:t>43.50%</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rtl="0" fontAlgn="ctr"/>
                      <a:r>
                        <a:rPr lang="ru-RU" sz="1100" u="none" strike="noStrike" dirty="0" smtClean="0">
                          <a:effectLst/>
                          <a:latin typeface="Verdana" pitchFamily="34" charset="0"/>
                          <a:ea typeface="Verdana" pitchFamily="34" charset="0"/>
                          <a:cs typeface="Verdana" pitchFamily="34" charset="0"/>
                        </a:rPr>
                        <a:t>7</a:t>
                      </a:r>
                      <a:r>
                        <a:rPr lang="en-US" sz="1100" u="none" strike="noStrike" dirty="0" smtClean="0">
                          <a:effectLst/>
                          <a:latin typeface="Verdana" pitchFamily="34" charset="0"/>
                          <a:ea typeface="Verdana" pitchFamily="34" charset="0"/>
                          <a:cs typeface="Verdana" pitchFamily="34" charset="0"/>
                        </a:rPr>
                        <a:t>27</a:t>
                      </a:r>
                      <a:endParaRPr lang="ru-RU" sz="1100" b="0"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220134">
                <a:tc>
                  <a:txBody>
                    <a:bodyPr/>
                    <a:lstStyle/>
                    <a:p>
                      <a:pPr algn="l" rtl="0" fontAlgn="b"/>
                      <a:r>
                        <a:rPr lang="en-US" sz="1100" u="none" strike="noStrike">
                          <a:effectLst/>
                          <a:latin typeface="Verdana" pitchFamily="34" charset="0"/>
                          <a:ea typeface="Verdana" pitchFamily="34" charset="0"/>
                          <a:cs typeface="Verdana" pitchFamily="34" charset="0"/>
                        </a:rPr>
                        <a:t>No</a:t>
                      </a:r>
                      <a:endParaRPr lang="en-US"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a:txBody>
                    <a:bodyPr/>
                    <a:lstStyle/>
                    <a:p>
                      <a:pPr algn="l" rtl="0" fontAlgn="b"/>
                      <a:r>
                        <a:rPr lang="ru-RU" sz="1100" u="none" strike="noStrike">
                          <a:effectLst/>
                          <a:latin typeface="Verdana" pitchFamily="34" charset="0"/>
                          <a:ea typeface="Verdana" pitchFamily="34" charset="0"/>
                          <a:cs typeface="Verdana" pitchFamily="34" charset="0"/>
                        </a:rPr>
                        <a:t> </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a:txBody>
                    <a:bodyPr/>
                    <a:lstStyle/>
                    <a:p>
                      <a:pPr algn="ctr" rtl="0" fontAlgn="ctr"/>
                      <a:r>
                        <a:rPr lang="ru-RU" sz="1100" u="none" strike="noStrike">
                          <a:effectLst/>
                          <a:latin typeface="Verdana" pitchFamily="34" charset="0"/>
                          <a:ea typeface="Verdana" pitchFamily="34" charset="0"/>
                          <a:cs typeface="Verdana" pitchFamily="34" charset="0"/>
                        </a:rPr>
                        <a:t>32.20%</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rtl="0" fontAlgn="ctr"/>
                      <a:r>
                        <a:rPr lang="ru-RU" sz="1100" u="none" strike="noStrike" dirty="0" smtClean="0">
                          <a:effectLst/>
                          <a:latin typeface="Verdana" pitchFamily="34" charset="0"/>
                          <a:ea typeface="Verdana" pitchFamily="34" charset="0"/>
                          <a:cs typeface="Verdana" pitchFamily="34" charset="0"/>
                        </a:rPr>
                        <a:t>5</a:t>
                      </a:r>
                      <a:r>
                        <a:rPr lang="en-US" sz="1100" u="none" strike="noStrike" dirty="0" smtClean="0">
                          <a:effectLst/>
                          <a:latin typeface="Verdana" pitchFamily="34" charset="0"/>
                          <a:ea typeface="Verdana" pitchFamily="34" charset="0"/>
                          <a:cs typeface="Verdana" pitchFamily="34" charset="0"/>
                        </a:rPr>
                        <a:t>3</a:t>
                      </a:r>
                      <a:r>
                        <a:rPr lang="ru-RU" sz="1100" u="none" strike="noStrike" dirty="0" smtClean="0">
                          <a:effectLst/>
                          <a:latin typeface="Verdana" pitchFamily="34" charset="0"/>
                          <a:ea typeface="Verdana" pitchFamily="34" charset="0"/>
                          <a:cs typeface="Verdana" pitchFamily="34" charset="0"/>
                        </a:rPr>
                        <a:t>2</a:t>
                      </a:r>
                      <a:endParaRPr lang="ru-RU" sz="1100" b="0"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220134">
                <a:tc>
                  <a:txBody>
                    <a:bodyPr/>
                    <a:lstStyle/>
                    <a:p>
                      <a:pPr algn="l" rtl="0" fontAlgn="b"/>
                      <a:r>
                        <a:rPr lang="en-US" sz="1100" u="none" strike="noStrike">
                          <a:effectLst/>
                          <a:latin typeface="Verdana" pitchFamily="34" charset="0"/>
                          <a:ea typeface="Verdana" pitchFamily="34" charset="0"/>
                          <a:cs typeface="Verdana" pitchFamily="34" charset="0"/>
                        </a:rPr>
                        <a:t>Often</a:t>
                      </a:r>
                      <a:endParaRPr lang="en-US"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a:txBody>
                    <a:bodyPr/>
                    <a:lstStyle/>
                    <a:p>
                      <a:pPr algn="l" rtl="0" fontAlgn="b"/>
                      <a:r>
                        <a:rPr lang="ru-RU" sz="1100" u="none" strike="noStrike">
                          <a:effectLst/>
                          <a:latin typeface="Verdana" pitchFamily="34" charset="0"/>
                          <a:ea typeface="Verdana" pitchFamily="34" charset="0"/>
                          <a:cs typeface="Verdana" pitchFamily="34" charset="0"/>
                        </a:rPr>
                        <a:t> </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a:txBody>
                    <a:bodyPr/>
                    <a:lstStyle/>
                    <a:p>
                      <a:pPr algn="ctr" rtl="0" fontAlgn="ctr"/>
                      <a:r>
                        <a:rPr lang="ru-RU" sz="1100" u="none" strike="noStrike">
                          <a:effectLst/>
                          <a:latin typeface="Verdana" pitchFamily="34" charset="0"/>
                          <a:ea typeface="Verdana" pitchFamily="34" charset="0"/>
                          <a:cs typeface="Verdana" pitchFamily="34" charset="0"/>
                        </a:rPr>
                        <a:t>8.70%</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rtl="0" fontAlgn="ctr"/>
                      <a:r>
                        <a:rPr lang="ru-RU" sz="1100" u="none" strike="noStrike" dirty="0" smtClean="0">
                          <a:effectLst/>
                          <a:latin typeface="Verdana" pitchFamily="34" charset="0"/>
                          <a:ea typeface="Verdana" pitchFamily="34" charset="0"/>
                          <a:cs typeface="Verdana" pitchFamily="34" charset="0"/>
                        </a:rPr>
                        <a:t>14</a:t>
                      </a:r>
                      <a:r>
                        <a:rPr lang="en-US" sz="1100" u="none" strike="noStrike" dirty="0" smtClean="0">
                          <a:effectLst/>
                          <a:latin typeface="Verdana" pitchFamily="34" charset="0"/>
                          <a:ea typeface="Verdana" pitchFamily="34" charset="0"/>
                          <a:cs typeface="Verdana" pitchFamily="34" charset="0"/>
                        </a:rPr>
                        <a:t>1</a:t>
                      </a:r>
                      <a:endParaRPr lang="ru-RU" sz="1100" b="0"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220134">
                <a:tc>
                  <a:txBody>
                    <a:bodyPr/>
                    <a:lstStyle/>
                    <a:p>
                      <a:pPr algn="l" rtl="0" fontAlgn="b"/>
                      <a:r>
                        <a:rPr lang="en-US" sz="1100" u="none" strike="noStrike">
                          <a:effectLst/>
                          <a:latin typeface="Verdana" pitchFamily="34" charset="0"/>
                          <a:ea typeface="Verdana" pitchFamily="34" charset="0"/>
                          <a:cs typeface="Verdana" pitchFamily="34" charset="0"/>
                        </a:rPr>
                        <a:t>Rerely</a:t>
                      </a:r>
                      <a:endParaRPr lang="en-US"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a:txBody>
                    <a:bodyPr/>
                    <a:lstStyle/>
                    <a:p>
                      <a:pPr algn="l" rtl="0" fontAlgn="b"/>
                      <a:r>
                        <a:rPr lang="ru-RU" sz="1100" u="none" strike="noStrike">
                          <a:effectLst/>
                          <a:latin typeface="Verdana" pitchFamily="34" charset="0"/>
                          <a:ea typeface="Verdana" pitchFamily="34" charset="0"/>
                          <a:cs typeface="Verdana" pitchFamily="34" charset="0"/>
                        </a:rPr>
                        <a:t> </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a:txBody>
                    <a:bodyPr/>
                    <a:lstStyle/>
                    <a:p>
                      <a:pPr algn="ctr" rtl="0" fontAlgn="ctr"/>
                      <a:r>
                        <a:rPr lang="ru-RU" sz="1100" u="none" strike="noStrike">
                          <a:effectLst/>
                          <a:latin typeface="Verdana" pitchFamily="34" charset="0"/>
                          <a:ea typeface="Verdana" pitchFamily="34" charset="0"/>
                          <a:cs typeface="Verdana" pitchFamily="34" charset="0"/>
                        </a:rPr>
                        <a:t>15.60%</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rtl="0" fontAlgn="ctr"/>
                      <a:r>
                        <a:rPr lang="ru-RU" sz="1100" u="none" strike="noStrike" dirty="0" smtClean="0">
                          <a:effectLst/>
                          <a:latin typeface="Verdana" pitchFamily="34" charset="0"/>
                          <a:ea typeface="Verdana" pitchFamily="34" charset="0"/>
                          <a:cs typeface="Verdana" pitchFamily="34" charset="0"/>
                        </a:rPr>
                        <a:t>2</a:t>
                      </a:r>
                      <a:r>
                        <a:rPr lang="en-US" sz="1100" u="none" strike="noStrike" dirty="0" smtClean="0">
                          <a:effectLst/>
                          <a:latin typeface="Verdana" pitchFamily="34" charset="0"/>
                          <a:ea typeface="Verdana" pitchFamily="34" charset="0"/>
                          <a:cs typeface="Verdana" pitchFamily="34" charset="0"/>
                        </a:rPr>
                        <a:t>58</a:t>
                      </a:r>
                      <a:endParaRPr lang="ru-RU" sz="1100" b="0"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220134">
                <a:tc gridSpan="3">
                  <a:txBody>
                    <a:bodyPr/>
                    <a:lstStyle/>
                    <a:p>
                      <a:pPr algn="r" rtl="0" fontAlgn="b"/>
                      <a:r>
                        <a:rPr lang="en-US" sz="1100" b="1" u="none" strike="noStrike" dirty="0">
                          <a:effectLst/>
                          <a:latin typeface="Verdana" pitchFamily="34" charset="0"/>
                          <a:ea typeface="Verdana" pitchFamily="34" charset="0"/>
                          <a:cs typeface="Verdana" pitchFamily="34" charset="0"/>
                        </a:rPr>
                        <a:t>answered question</a:t>
                      </a:r>
                      <a:endParaRPr lang="en-US" sz="11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hMerge="1">
                  <a:txBody>
                    <a:bodyPr/>
                    <a:lstStyle/>
                    <a:p>
                      <a:endParaRPr lang="ru-RU"/>
                    </a:p>
                  </a:txBody>
                  <a:tcPr/>
                </a:tc>
                <a:tc>
                  <a:txBody>
                    <a:bodyPr/>
                    <a:lstStyle/>
                    <a:p>
                      <a:pPr algn="r" rtl="0" fontAlgn="b"/>
                      <a:r>
                        <a:rPr lang="ru-RU" sz="1100" b="1" u="none" strike="noStrike">
                          <a:effectLst/>
                          <a:latin typeface="Verdana" pitchFamily="34" charset="0"/>
                          <a:ea typeface="Verdana" pitchFamily="34" charset="0"/>
                          <a:cs typeface="Verdana" pitchFamily="34" charset="0"/>
                        </a:rPr>
                        <a:t>1683</a:t>
                      </a:r>
                      <a:endParaRPr lang="ru-RU" sz="11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r>
              <a:tr h="220134">
                <a:tc gridSpan="3">
                  <a:txBody>
                    <a:bodyPr/>
                    <a:lstStyle/>
                    <a:p>
                      <a:pPr algn="r" rtl="0" fontAlgn="b"/>
                      <a:r>
                        <a:rPr lang="en-US" sz="1100" b="1" u="none" strike="noStrike" dirty="0">
                          <a:effectLst/>
                          <a:latin typeface="Verdana" pitchFamily="34" charset="0"/>
                          <a:ea typeface="Verdana" pitchFamily="34" charset="0"/>
                          <a:cs typeface="Verdana" pitchFamily="34" charset="0"/>
                        </a:rPr>
                        <a:t>skipped question</a:t>
                      </a:r>
                      <a:endParaRPr lang="en-US" sz="11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hMerge="1">
                  <a:txBody>
                    <a:bodyPr/>
                    <a:lstStyle/>
                    <a:p>
                      <a:endParaRPr lang="ru-RU"/>
                    </a:p>
                  </a:txBody>
                  <a:tcPr/>
                </a:tc>
                <a:tc>
                  <a:txBody>
                    <a:bodyPr/>
                    <a:lstStyle/>
                    <a:p>
                      <a:pPr algn="r" rtl="0" fontAlgn="b"/>
                      <a:r>
                        <a:rPr lang="ru-RU" sz="1100" b="1" u="none" strike="noStrike" dirty="0">
                          <a:effectLst/>
                          <a:latin typeface="Verdana" pitchFamily="34" charset="0"/>
                          <a:ea typeface="Verdana" pitchFamily="34" charset="0"/>
                          <a:cs typeface="Verdana" pitchFamily="34" charset="0"/>
                        </a:rPr>
                        <a:t>25</a:t>
                      </a:r>
                      <a:endParaRPr lang="ru-RU" sz="11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spTree>
    <p:extLst>
      <p:ext uri="{BB962C8B-B14F-4D97-AF65-F5344CB8AC3E}">
        <p14:creationId xmlns:p14="http://schemas.microsoft.com/office/powerpoint/2010/main" val="31850883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graphicFrame>
        <p:nvGraphicFramePr>
          <p:cNvPr id="6" name="Chart 5"/>
          <p:cNvGraphicFramePr>
            <a:graphicFrameLocks/>
          </p:cNvGraphicFramePr>
          <p:nvPr>
            <p:extLst>
              <p:ext uri="{D42A27DB-BD31-4B8C-83A1-F6EECF244321}">
                <p14:modId xmlns:p14="http://schemas.microsoft.com/office/powerpoint/2010/main" val="3833484603"/>
              </p:ext>
            </p:extLst>
          </p:nvPr>
        </p:nvGraphicFramePr>
        <p:xfrm>
          <a:off x="5562600" y="1752601"/>
          <a:ext cx="3314700" cy="16763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p:cNvGraphicFramePr>
            <a:graphicFrameLocks/>
          </p:cNvGraphicFramePr>
          <p:nvPr>
            <p:extLst>
              <p:ext uri="{D42A27DB-BD31-4B8C-83A1-F6EECF244321}">
                <p14:modId xmlns:p14="http://schemas.microsoft.com/office/powerpoint/2010/main" val="153951471"/>
              </p:ext>
            </p:extLst>
          </p:nvPr>
        </p:nvGraphicFramePr>
        <p:xfrm>
          <a:off x="5562600" y="3962400"/>
          <a:ext cx="3314700" cy="1828800"/>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p:cNvSpPr txBox="1"/>
          <p:nvPr/>
        </p:nvSpPr>
        <p:spPr>
          <a:xfrm>
            <a:off x="152400" y="6452734"/>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487436968"/>
              </p:ext>
            </p:extLst>
          </p:nvPr>
        </p:nvGraphicFramePr>
        <p:xfrm>
          <a:off x="210851" y="1752600"/>
          <a:ext cx="5080000" cy="1628775"/>
        </p:xfrm>
        <a:graphic>
          <a:graphicData uri="http://schemas.openxmlformats.org/drawingml/2006/table">
            <a:tbl>
              <a:tblPr>
                <a:tableStyleId>{5C22544A-7EE6-4342-B048-85BDC9FD1C3A}</a:tableStyleId>
              </a:tblPr>
              <a:tblGrid>
                <a:gridCol w="2349500"/>
                <a:gridCol w="609600"/>
                <a:gridCol w="1181100"/>
                <a:gridCol w="939800"/>
              </a:tblGrid>
              <a:tr h="180975">
                <a:tc gridSpan="4">
                  <a:txBody>
                    <a:bodyPr/>
                    <a:lstStyle/>
                    <a:p>
                      <a:pPr algn="l" rtl="0" fontAlgn="ctr"/>
                      <a:r>
                        <a:rPr lang="en-US" sz="1100" b="1" u="none" strike="noStrike">
                          <a:effectLst/>
                          <a:latin typeface="Verdana" pitchFamily="34" charset="0"/>
                          <a:ea typeface="Verdana" pitchFamily="34" charset="0"/>
                          <a:cs typeface="Verdana" pitchFamily="34" charset="0"/>
                        </a:rPr>
                        <a:t>Do you use educational software for teachers and students?</a:t>
                      </a:r>
                      <a:endParaRPr lang="en-US" sz="11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c hMerge="1">
                  <a:txBody>
                    <a:bodyPr/>
                    <a:lstStyle/>
                    <a:p>
                      <a:endParaRPr lang="ru-RU"/>
                    </a:p>
                  </a:txBody>
                  <a:tcPr/>
                </a:tc>
              </a:tr>
              <a:tr h="361950">
                <a:tc gridSpan="2">
                  <a:txBody>
                    <a:bodyPr/>
                    <a:lstStyle/>
                    <a:p>
                      <a:pPr algn="l" rtl="0" fontAlgn="ctr"/>
                      <a:r>
                        <a:rPr lang="en-US" sz="1100" b="1" u="none" strike="noStrike">
                          <a:effectLst/>
                          <a:latin typeface="Verdana" pitchFamily="34" charset="0"/>
                          <a:ea typeface="Verdana" pitchFamily="34" charset="0"/>
                          <a:cs typeface="Verdana" pitchFamily="34" charset="0"/>
                        </a:rPr>
                        <a:t>Answer Options</a:t>
                      </a:r>
                      <a:endParaRPr lang="en-US" sz="11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a:txBody>
                    <a:bodyPr/>
                    <a:lstStyle/>
                    <a:p>
                      <a:pPr algn="ctr" rtl="0" fontAlgn="ctr"/>
                      <a:r>
                        <a:rPr lang="en-US" sz="1100" b="1" u="none" strike="noStrike">
                          <a:effectLst/>
                          <a:latin typeface="Verdana" pitchFamily="34" charset="0"/>
                          <a:ea typeface="Verdana" pitchFamily="34" charset="0"/>
                          <a:cs typeface="Verdana" pitchFamily="34" charset="0"/>
                        </a:rPr>
                        <a:t>Response Percent</a:t>
                      </a:r>
                      <a:endParaRPr lang="en-US" sz="11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rtl="0" fontAlgn="ctr"/>
                      <a:r>
                        <a:rPr lang="en-US" sz="1100" b="1" u="none" strike="noStrike" dirty="0">
                          <a:effectLst/>
                          <a:latin typeface="Verdana" pitchFamily="34" charset="0"/>
                          <a:ea typeface="Verdana" pitchFamily="34" charset="0"/>
                          <a:cs typeface="Verdana" pitchFamily="34" charset="0"/>
                        </a:rPr>
                        <a:t>Response Count</a:t>
                      </a:r>
                      <a:endParaRPr lang="en-US" sz="11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80975">
                <a:tc>
                  <a:txBody>
                    <a:bodyPr/>
                    <a:lstStyle/>
                    <a:p>
                      <a:pPr algn="l" rtl="0" fontAlgn="b"/>
                      <a:r>
                        <a:rPr lang="en-US" sz="1100" u="none" strike="noStrike">
                          <a:effectLst/>
                          <a:latin typeface="Verdana" pitchFamily="34" charset="0"/>
                          <a:ea typeface="Verdana" pitchFamily="34" charset="0"/>
                          <a:cs typeface="Verdana" pitchFamily="34" charset="0"/>
                        </a:rPr>
                        <a:t>Yes</a:t>
                      </a:r>
                      <a:endParaRPr lang="en-US"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a:txBody>
                    <a:bodyPr/>
                    <a:lstStyle/>
                    <a:p>
                      <a:pPr algn="l" rtl="0" fontAlgn="b"/>
                      <a:r>
                        <a:rPr lang="ru-RU" sz="1100" u="none" strike="noStrike">
                          <a:effectLst/>
                          <a:latin typeface="Verdana" pitchFamily="34" charset="0"/>
                          <a:ea typeface="Verdana" pitchFamily="34" charset="0"/>
                          <a:cs typeface="Verdana" pitchFamily="34" charset="0"/>
                        </a:rPr>
                        <a:t> </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a:txBody>
                    <a:bodyPr/>
                    <a:lstStyle/>
                    <a:p>
                      <a:pPr algn="ctr" rtl="0" fontAlgn="ctr"/>
                      <a:r>
                        <a:rPr lang="ru-RU" sz="1100" u="none" strike="noStrike">
                          <a:effectLst/>
                          <a:latin typeface="Verdana" pitchFamily="34" charset="0"/>
                          <a:ea typeface="Verdana" pitchFamily="34" charset="0"/>
                          <a:cs typeface="Verdana" pitchFamily="34" charset="0"/>
                        </a:rPr>
                        <a:t>79.30%</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rtl="0" fontAlgn="ctr"/>
                      <a:r>
                        <a:rPr lang="ru-RU" sz="1100" u="none" strike="noStrike" dirty="0">
                          <a:effectLst/>
                          <a:latin typeface="Verdana" pitchFamily="34" charset="0"/>
                          <a:ea typeface="Verdana" pitchFamily="34" charset="0"/>
                          <a:cs typeface="Verdana" pitchFamily="34" charset="0"/>
                        </a:rPr>
                        <a:t>1320</a:t>
                      </a:r>
                      <a:endParaRPr lang="ru-RU" sz="1100" b="0"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80975">
                <a:tc>
                  <a:txBody>
                    <a:bodyPr/>
                    <a:lstStyle/>
                    <a:p>
                      <a:pPr algn="l" rtl="0" fontAlgn="b"/>
                      <a:r>
                        <a:rPr lang="en-US" sz="1100" u="none" strike="noStrike">
                          <a:effectLst/>
                          <a:latin typeface="Verdana" pitchFamily="34" charset="0"/>
                          <a:ea typeface="Verdana" pitchFamily="34" charset="0"/>
                          <a:cs typeface="Verdana" pitchFamily="34" charset="0"/>
                        </a:rPr>
                        <a:t>No</a:t>
                      </a:r>
                      <a:endParaRPr lang="en-US"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a:txBody>
                    <a:bodyPr/>
                    <a:lstStyle/>
                    <a:p>
                      <a:pPr algn="l" rtl="0" fontAlgn="b"/>
                      <a:r>
                        <a:rPr lang="ru-RU" sz="1100" u="none" strike="noStrike">
                          <a:effectLst/>
                          <a:latin typeface="Verdana" pitchFamily="34" charset="0"/>
                          <a:ea typeface="Verdana" pitchFamily="34" charset="0"/>
                          <a:cs typeface="Verdana" pitchFamily="34" charset="0"/>
                        </a:rPr>
                        <a:t> </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a:txBody>
                    <a:bodyPr/>
                    <a:lstStyle/>
                    <a:p>
                      <a:pPr algn="ctr" rtl="0" fontAlgn="ctr"/>
                      <a:r>
                        <a:rPr lang="ru-RU" sz="1100" u="none" strike="noStrike">
                          <a:effectLst/>
                          <a:latin typeface="Verdana" pitchFamily="34" charset="0"/>
                          <a:ea typeface="Verdana" pitchFamily="34" charset="0"/>
                          <a:cs typeface="Verdana" pitchFamily="34" charset="0"/>
                        </a:rPr>
                        <a:t>0.20%</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rtl="0" fontAlgn="ctr"/>
                      <a:r>
                        <a:rPr lang="ru-RU" sz="1100" u="none" strike="noStrike">
                          <a:effectLst/>
                          <a:latin typeface="Verdana" pitchFamily="34" charset="0"/>
                          <a:ea typeface="Verdana" pitchFamily="34" charset="0"/>
                          <a:cs typeface="Verdana" pitchFamily="34" charset="0"/>
                        </a:rPr>
                        <a:t>4</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r>
              <a:tr h="180975">
                <a:tc>
                  <a:txBody>
                    <a:bodyPr/>
                    <a:lstStyle/>
                    <a:p>
                      <a:pPr algn="l" rtl="0" fontAlgn="b"/>
                      <a:r>
                        <a:rPr lang="en-US" sz="1100" u="none" strike="noStrike">
                          <a:effectLst/>
                          <a:latin typeface="Verdana" pitchFamily="34" charset="0"/>
                          <a:ea typeface="Verdana" pitchFamily="34" charset="0"/>
                          <a:cs typeface="Verdana" pitchFamily="34" charset="0"/>
                        </a:rPr>
                        <a:t>Often</a:t>
                      </a:r>
                      <a:endParaRPr lang="en-US"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a:txBody>
                    <a:bodyPr/>
                    <a:lstStyle/>
                    <a:p>
                      <a:pPr algn="l" rtl="0" fontAlgn="b"/>
                      <a:r>
                        <a:rPr lang="ru-RU" sz="1100" u="none" strike="noStrike">
                          <a:effectLst/>
                          <a:latin typeface="Verdana" pitchFamily="34" charset="0"/>
                          <a:ea typeface="Verdana" pitchFamily="34" charset="0"/>
                          <a:cs typeface="Verdana" pitchFamily="34" charset="0"/>
                        </a:rPr>
                        <a:t> </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a:txBody>
                    <a:bodyPr/>
                    <a:lstStyle/>
                    <a:p>
                      <a:pPr algn="ctr" rtl="0" fontAlgn="ctr"/>
                      <a:r>
                        <a:rPr lang="ru-RU" sz="1100" u="none" strike="noStrike">
                          <a:effectLst/>
                          <a:latin typeface="Verdana" pitchFamily="34" charset="0"/>
                          <a:ea typeface="Verdana" pitchFamily="34" charset="0"/>
                          <a:cs typeface="Verdana" pitchFamily="34" charset="0"/>
                        </a:rPr>
                        <a:t>20.00%</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rtl="0" fontAlgn="ctr"/>
                      <a:r>
                        <a:rPr lang="ru-RU" sz="1100" u="none" strike="noStrike">
                          <a:effectLst/>
                          <a:latin typeface="Verdana" pitchFamily="34" charset="0"/>
                          <a:ea typeface="Verdana" pitchFamily="34" charset="0"/>
                          <a:cs typeface="Verdana" pitchFamily="34" charset="0"/>
                        </a:rPr>
                        <a:t>333</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r>
              <a:tr h="180975">
                <a:tc>
                  <a:txBody>
                    <a:bodyPr/>
                    <a:lstStyle/>
                    <a:p>
                      <a:pPr algn="l" rtl="0" fontAlgn="b"/>
                      <a:r>
                        <a:rPr lang="en-US" sz="1100" u="none" strike="noStrike">
                          <a:effectLst/>
                          <a:latin typeface="Verdana" pitchFamily="34" charset="0"/>
                          <a:ea typeface="Verdana" pitchFamily="34" charset="0"/>
                          <a:cs typeface="Verdana" pitchFamily="34" charset="0"/>
                        </a:rPr>
                        <a:t>Rerely</a:t>
                      </a:r>
                      <a:endParaRPr lang="en-US"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a:txBody>
                    <a:bodyPr/>
                    <a:lstStyle/>
                    <a:p>
                      <a:pPr algn="l" rtl="0" fontAlgn="b"/>
                      <a:r>
                        <a:rPr lang="ru-RU" sz="1100" u="none" strike="noStrike">
                          <a:effectLst/>
                          <a:latin typeface="Verdana" pitchFamily="34" charset="0"/>
                          <a:ea typeface="Verdana" pitchFamily="34" charset="0"/>
                          <a:cs typeface="Verdana" pitchFamily="34" charset="0"/>
                        </a:rPr>
                        <a:t> </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a:txBody>
                    <a:bodyPr/>
                    <a:lstStyle/>
                    <a:p>
                      <a:pPr algn="ctr" rtl="0" fontAlgn="ctr"/>
                      <a:r>
                        <a:rPr lang="ru-RU" sz="1100" u="none" strike="noStrike">
                          <a:effectLst/>
                          <a:latin typeface="Verdana" pitchFamily="34" charset="0"/>
                          <a:ea typeface="Verdana" pitchFamily="34" charset="0"/>
                          <a:cs typeface="Verdana" pitchFamily="34" charset="0"/>
                        </a:rPr>
                        <a:t>0.50%</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rtl="0" fontAlgn="ctr"/>
                      <a:r>
                        <a:rPr lang="ru-RU" sz="1100" u="none" strike="noStrike">
                          <a:effectLst/>
                          <a:latin typeface="Verdana" pitchFamily="34" charset="0"/>
                          <a:ea typeface="Verdana" pitchFamily="34" charset="0"/>
                          <a:cs typeface="Verdana" pitchFamily="34" charset="0"/>
                        </a:rPr>
                        <a:t>8</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r>
              <a:tr h="180975">
                <a:tc gridSpan="3">
                  <a:txBody>
                    <a:bodyPr/>
                    <a:lstStyle/>
                    <a:p>
                      <a:pPr algn="r" rtl="0" fontAlgn="b"/>
                      <a:r>
                        <a:rPr lang="en-US" sz="1100" b="1" u="none" strike="noStrike" dirty="0">
                          <a:effectLst/>
                          <a:latin typeface="Verdana" pitchFamily="34" charset="0"/>
                          <a:ea typeface="Verdana" pitchFamily="34" charset="0"/>
                          <a:cs typeface="Verdana" pitchFamily="34" charset="0"/>
                        </a:rPr>
                        <a:t>answered question</a:t>
                      </a:r>
                      <a:endParaRPr lang="en-US" sz="11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hMerge="1">
                  <a:txBody>
                    <a:bodyPr/>
                    <a:lstStyle/>
                    <a:p>
                      <a:endParaRPr lang="ru-RU"/>
                    </a:p>
                  </a:txBody>
                  <a:tcPr/>
                </a:tc>
                <a:tc>
                  <a:txBody>
                    <a:bodyPr/>
                    <a:lstStyle/>
                    <a:p>
                      <a:pPr algn="r" rtl="0" fontAlgn="b"/>
                      <a:r>
                        <a:rPr lang="ru-RU" sz="1100" b="1" u="none" strike="noStrike">
                          <a:effectLst/>
                          <a:latin typeface="Verdana" pitchFamily="34" charset="0"/>
                          <a:ea typeface="Verdana" pitchFamily="34" charset="0"/>
                          <a:cs typeface="Verdana" pitchFamily="34" charset="0"/>
                        </a:rPr>
                        <a:t>1683</a:t>
                      </a:r>
                      <a:endParaRPr lang="ru-RU" sz="11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r>
              <a:tr h="180975">
                <a:tc gridSpan="3">
                  <a:txBody>
                    <a:bodyPr/>
                    <a:lstStyle/>
                    <a:p>
                      <a:pPr algn="r" rtl="0" fontAlgn="b"/>
                      <a:r>
                        <a:rPr lang="en-US" sz="1100" b="1" u="none" strike="noStrike" dirty="0">
                          <a:effectLst/>
                          <a:latin typeface="Verdana" pitchFamily="34" charset="0"/>
                          <a:ea typeface="Verdana" pitchFamily="34" charset="0"/>
                          <a:cs typeface="Verdana" pitchFamily="34" charset="0"/>
                        </a:rPr>
                        <a:t>skipped question</a:t>
                      </a:r>
                      <a:endParaRPr lang="en-US" sz="11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hMerge="1">
                  <a:txBody>
                    <a:bodyPr/>
                    <a:lstStyle/>
                    <a:p>
                      <a:endParaRPr lang="ru-RU"/>
                    </a:p>
                  </a:txBody>
                  <a:tcPr/>
                </a:tc>
                <a:tc>
                  <a:txBody>
                    <a:bodyPr/>
                    <a:lstStyle/>
                    <a:p>
                      <a:pPr algn="r" rtl="0" fontAlgn="b"/>
                      <a:r>
                        <a:rPr lang="ru-RU" sz="1100" b="1" u="none" strike="noStrike" dirty="0">
                          <a:effectLst/>
                          <a:latin typeface="Verdana" pitchFamily="34" charset="0"/>
                          <a:ea typeface="Verdana" pitchFamily="34" charset="0"/>
                          <a:cs typeface="Verdana" pitchFamily="34" charset="0"/>
                        </a:rPr>
                        <a:t>18</a:t>
                      </a:r>
                      <a:endParaRPr lang="ru-RU" sz="11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145033570"/>
              </p:ext>
            </p:extLst>
          </p:nvPr>
        </p:nvGraphicFramePr>
        <p:xfrm>
          <a:off x="198150" y="3962400"/>
          <a:ext cx="5212049" cy="1828800"/>
        </p:xfrm>
        <a:graphic>
          <a:graphicData uri="http://schemas.openxmlformats.org/drawingml/2006/table">
            <a:tbl>
              <a:tblPr>
                <a:tableStyleId>{5C22544A-7EE6-4342-B048-85BDC9FD1C3A}</a:tableStyleId>
              </a:tblPr>
              <a:tblGrid>
                <a:gridCol w="2410573"/>
                <a:gridCol w="625446"/>
                <a:gridCol w="1211801"/>
                <a:gridCol w="964229"/>
              </a:tblGrid>
              <a:tr h="203200">
                <a:tc gridSpan="4">
                  <a:txBody>
                    <a:bodyPr/>
                    <a:lstStyle/>
                    <a:p>
                      <a:pPr algn="l" rtl="0" fontAlgn="ctr"/>
                      <a:r>
                        <a:rPr lang="en-US" sz="1100" b="1" u="none" strike="noStrike">
                          <a:effectLst/>
                          <a:latin typeface="Verdana" pitchFamily="34" charset="0"/>
                          <a:ea typeface="Verdana" pitchFamily="34" charset="0"/>
                          <a:cs typeface="Verdana" pitchFamily="34" charset="0"/>
                        </a:rPr>
                        <a:t>How Ofter do you need technical support during the lesson?</a:t>
                      </a:r>
                      <a:endParaRPr lang="en-US" sz="11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c hMerge="1">
                  <a:txBody>
                    <a:bodyPr/>
                    <a:lstStyle/>
                    <a:p>
                      <a:endParaRPr lang="ru-RU"/>
                    </a:p>
                  </a:txBody>
                  <a:tcPr/>
                </a:tc>
              </a:tr>
              <a:tr h="406400">
                <a:tc gridSpan="2">
                  <a:txBody>
                    <a:bodyPr/>
                    <a:lstStyle/>
                    <a:p>
                      <a:pPr algn="l" rtl="0" fontAlgn="ctr"/>
                      <a:r>
                        <a:rPr lang="en-US" sz="1100" b="1" u="none" strike="noStrike">
                          <a:effectLst/>
                          <a:latin typeface="Verdana" pitchFamily="34" charset="0"/>
                          <a:ea typeface="Verdana" pitchFamily="34" charset="0"/>
                          <a:cs typeface="Verdana" pitchFamily="34" charset="0"/>
                        </a:rPr>
                        <a:t>Answer Options</a:t>
                      </a:r>
                      <a:endParaRPr lang="en-US" sz="11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a:txBody>
                    <a:bodyPr/>
                    <a:lstStyle/>
                    <a:p>
                      <a:pPr algn="ctr" rtl="0" fontAlgn="ctr"/>
                      <a:r>
                        <a:rPr lang="en-US" sz="1100" b="1" u="none" strike="noStrike">
                          <a:effectLst/>
                          <a:latin typeface="Verdana" pitchFamily="34" charset="0"/>
                          <a:ea typeface="Verdana" pitchFamily="34" charset="0"/>
                          <a:cs typeface="Verdana" pitchFamily="34" charset="0"/>
                        </a:rPr>
                        <a:t>Response Percent</a:t>
                      </a:r>
                      <a:endParaRPr lang="en-US" sz="11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rtl="0" fontAlgn="ctr"/>
                      <a:r>
                        <a:rPr lang="en-US" sz="1100" b="1" u="none" strike="noStrike" dirty="0">
                          <a:effectLst/>
                          <a:latin typeface="Verdana" pitchFamily="34" charset="0"/>
                          <a:ea typeface="Verdana" pitchFamily="34" charset="0"/>
                          <a:cs typeface="Verdana" pitchFamily="34" charset="0"/>
                        </a:rPr>
                        <a:t>Response Count</a:t>
                      </a:r>
                      <a:endParaRPr lang="en-US" sz="11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203200">
                <a:tc>
                  <a:txBody>
                    <a:bodyPr/>
                    <a:lstStyle/>
                    <a:p>
                      <a:pPr algn="l" rtl="0" fontAlgn="b"/>
                      <a:r>
                        <a:rPr lang="en-US" sz="1100" u="none" strike="noStrike">
                          <a:effectLst/>
                          <a:latin typeface="Verdana" pitchFamily="34" charset="0"/>
                          <a:ea typeface="Verdana" pitchFamily="34" charset="0"/>
                          <a:cs typeface="Verdana" pitchFamily="34" charset="0"/>
                        </a:rPr>
                        <a:t>All time</a:t>
                      </a:r>
                      <a:endParaRPr lang="en-US"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a:txBody>
                    <a:bodyPr/>
                    <a:lstStyle/>
                    <a:p>
                      <a:pPr algn="l" rtl="0" fontAlgn="b"/>
                      <a:r>
                        <a:rPr lang="ru-RU" sz="1100" u="none" strike="noStrike">
                          <a:effectLst/>
                          <a:latin typeface="Verdana" pitchFamily="34" charset="0"/>
                          <a:ea typeface="Verdana" pitchFamily="34" charset="0"/>
                          <a:cs typeface="Verdana" pitchFamily="34" charset="0"/>
                        </a:rPr>
                        <a:t> </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a:txBody>
                    <a:bodyPr/>
                    <a:lstStyle/>
                    <a:p>
                      <a:pPr algn="ctr" rtl="0" fontAlgn="ctr"/>
                      <a:r>
                        <a:rPr lang="ru-RU" sz="1100" u="none" strike="noStrike">
                          <a:effectLst/>
                          <a:latin typeface="Verdana" pitchFamily="34" charset="0"/>
                          <a:ea typeface="Verdana" pitchFamily="34" charset="0"/>
                          <a:cs typeface="Verdana" pitchFamily="34" charset="0"/>
                        </a:rPr>
                        <a:t>79.30%</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rtl="0" fontAlgn="ctr"/>
                      <a:r>
                        <a:rPr lang="ru-RU" sz="1100" u="none" strike="noStrike" dirty="0">
                          <a:effectLst/>
                          <a:latin typeface="Verdana" pitchFamily="34" charset="0"/>
                          <a:ea typeface="Verdana" pitchFamily="34" charset="0"/>
                          <a:cs typeface="Verdana" pitchFamily="34" charset="0"/>
                        </a:rPr>
                        <a:t>130</a:t>
                      </a:r>
                      <a:endParaRPr lang="ru-RU" sz="1100" b="0"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203200">
                <a:tc>
                  <a:txBody>
                    <a:bodyPr/>
                    <a:lstStyle/>
                    <a:p>
                      <a:pPr algn="l" rtl="0" fontAlgn="b"/>
                      <a:r>
                        <a:rPr lang="en-US" sz="1100" u="none" strike="noStrike">
                          <a:effectLst/>
                          <a:latin typeface="Verdana" pitchFamily="34" charset="0"/>
                          <a:ea typeface="Verdana" pitchFamily="34" charset="0"/>
                          <a:cs typeface="Verdana" pitchFamily="34" charset="0"/>
                        </a:rPr>
                        <a:t>Often</a:t>
                      </a:r>
                      <a:endParaRPr lang="en-US"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a:txBody>
                    <a:bodyPr/>
                    <a:lstStyle/>
                    <a:p>
                      <a:pPr algn="l" rtl="0" fontAlgn="b"/>
                      <a:r>
                        <a:rPr lang="ru-RU" sz="1100" u="none" strike="noStrike">
                          <a:effectLst/>
                          <a:latin typeface="Verdana" pitchFamily="34" charset="0"/>
                          <a:ea typeface="Verdana" pitchFamily="34" charset="0"/>
                          <a:cs typeface="Verdana" pitchFamily="34" charset="0"/>
                        </a:rPr>
                        <a:t> </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a:txBody>
                    <a:bodyPr/>
                    <a:lstStyle/>
                    <a:p>
                      <a:pPr algn="ctr" rtl="0" fontAlgn="ctr"/>
                      <a:r>
                        <a:rPr lang="ru-RU" sz="1100" u="none" strike="noStrike">
                          <a:effectLst/>
                          <a:latin typeface="Verdana" pitchFamily="34" charset="0"/>
                          <a:ea typeface="Verdana" pitchFamily="34" charset="0"/>
                          <a:cs typeface="Verdana" pitchFamily="34" charset="0"/>
                        </a:rPr>
                        <a:t>0.20%</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rtl="0" fontAlgn="ctr"/>
                      <a:r>
                        <a:rPr lang="ru-RU" sz="1100" u="none" strike="noStrike">
                          <a:effectLst/>
                          <a:latin typeface="Verdana" pitchFamily="34" charset="0"/>
                          <a:ea typeface="Verdana" pitchFamily="34" charset="0"/>
                          <a:cs typeface="Verdana" pitchFamily="34" charset="0"/>
                        </a:rPr>
                        <a:t>258</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r>
              <a:tr h="203200">
                <a:tc>
                  <a:txBody>
                    <a:bodyPr/>
                    <a:lstStyle/>
                    <a:p>
                      <a:pPr algn="l" rtl="0" fontAlgn="b"/>
                      <a:r>
                        <a:rPr lang="en-US" sz="1100" u="none" strike="noStrike">
                          <a:effectLst/>
                          <a:latin typeface="Verdana" pitchFamily="34" charset="0"/>
                          <a:ea typeface="Verdana" pitchFamily="34" charset="0"/>
                          <a:cs typeface="Verdana" pitchFamily="34" charset="0"/>
                        </a:rPr>
                        <a:t>Rerely</a:t>
                      </a:r>
                      <a:endParaRPr lang="en-US"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a:txBody>
                    <a:bodyPr/>
                    <a:lstStyle/>
                    <a:p>
                      <a:pPr algn="l" rtl="0" fontAlgn="b"/>
                      <a:r>
                        <a:rPr lang="ru-RU" sz="1100" u="none" strike="noStrike">
                          <a:effectLst/>
                          <a:latin typeface="Verdana" pitchFamily="34" charset="0"/>
                          <a:ea typeface="Verdana" pitchFamily="34" charset="0"/>
                          <a:cs typeface="Verdana" pitchFamily="34" charset="0"/>
                        </a:rPr>
                        <a:t> </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a:txBody>
                    <a:bodyPr/>
                    <a:lstStyle/>
                    <a:p>
                      <a:pPr algn="ctr" rtl="0" fontAlgn="ctr"/>
                      <a:r>
                        <a:rPr lang="ru-RU" sz="1100" u="none" strike="noStrike">
                          <a:effectLst/>
                          <a:latin typeface="Verdana" pitchFamily="34" charset="0"/>
                          <a:ea typeface="Verdana" pitchFamily="34" charset="0"/>
                          <a:cs typeface="Verdana" pitchFamily="34" charset="0"/>
                        </a:rPr>
                        <a:t>20.00%</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rtl="0" fontAlgn="ctr"/>
                      <a:r>
                        <a:rPr lang="ru-RU" sz="1100" u="none" strike="noStrike">
                          <a:effectLst/>
                          <a:latin typeface="Verdana" pitchFamily="34" charset="0"/>
                          <a:ea typeface="Verdana" pitchFamily="34" charset="0"/>
                          <a:cs typeface="Verdana" pitchFamily="34" charset="0"/>
                        </a:rPr>
                        <a:t>1245</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r>
              <a:tr h="203200">
                <a:tc>
                  <a:txBody>
                    <a:bodyPr/>
                    <a:lstStyle/>
                    <a:p>
                      <a:pPr algn="l" rtl="0" fontAlgn="b"/>
                      <a:r>
                        <a:rPr lang="en-US" sz="1100" u="none" strike="noStrike">
                          <a:effectLst/>
                          <a:latin typeface="Verdana" pitchFamily="34" charset="0"/>
                          <a:ea typeface="Verdana" pitchFamily="34" charset="0"/>
                          <a:cs typeface="Verdana" pitchFamily="34" charset="0"/>
                        </a:rPr>
                        <a:t>Never</a:t>
                      </a:r>
                      <a:endParaRPr lang="en-US"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a:txBody>
                    <a:bodyPr/>
                    <a:lstStyle/>
                    <a:p>
                      <a:pPr algn="l" rtl="0" fontAlgn="b"/>
                      <a:r>
                        <a:rPr lang="ru-RU" sz="1100" u="none" strike="noStrike">
                          <a:effectLst/>
                          <a:latin typeface="Verdana" pitchFamily="34" charset="0"/>
                          <a:ea typeface="Verdana" pitchFamily="34" charset="0"/>
                          <a:cs typeface="Verdana" pitchFamily="34" charset="0"/>
                        </a:rPr>
                        <a:t> </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a:txBody>
                    <a:bodyPr/>
                    <a:lstStyle/>
                    <a:p>
                      <a:pPr algn="ctr" rtl="0" fontAlgn="ctr"/>
                      <a:r>
                        <a:rPr lang="ru-RU" sz="1100" u="none" strike="noStrike">
                          <a:effectLst/>
                          <a:latin typeface="Verdana" pitchFamily="34" charset="0"/>
                          <a:ea typeface="Verdana" pitchFamily="34" charset="0"/>
                          <a:cs typeface="Verdana" pitchFamily="34" charset="0"/>
                        </a:rPr>
                        <a:t>0.50%</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rtl="0" fontAlgn="ctr"/>
                      <a:r>
                        <a:rPr lang="ru-RU" sz="1100" u="none" strike="noStrike">
                          <a:effectLst/>
                          <a:latin typeface="Verdana" pitchFamily="34" charset="0"/>
                          <a:ea typeface="Verdana" pitchFamily="34" charset="0"/>
                          <a:cs typeface="Verdana" pitchFamily="34" charset="0"/>
                        </a:rPr>
                        <a:t>47</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r>
              <a:tr h="203200">
                <a:tc gridSpan="3">
                  <a:txBody>
                    <a:bodyPr/>
                    <a:lstStyle/>
                    <a:p>
                      <a:pPr algn="r" rtl="0" fontAlgn="b"/>
                      <a:r>
                        <a:rPr lang="en-US" sz="1100" b="1" u="none" strike="noStrike" dirty="0">
                          <a:effectLst/>
                          <a:latin typeface="Verdana" pitchFamily="34" charset="0"/>
                          <a:ea typeface="Verdana" pitchFamily="34" charset="0"/>
                          <a:cs typeface="Verdana" pitchFamily="34" charset="0"/>
                        </a:rPr>
                        <a:t>answered question</a:t>
                      </a:r>
                      <a:endParaRPr lang="en-US" sz="11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hMerge="1">
                  <a:txBody>
                    <a:bodyPr/>
                    <a:lstStyle/>
                    <a:p>
                      <a:endParaRPr lang="ru-RU"/>
                    </a:p>
                  </a:txBody>
                  <a:tcPr/>
                </a:tc>
                <a:tc>
                  <a:txBody>
                    <a:bodyPr/>
                    <a:lstStyle/>
                    <a:p>
                      <a:pPr algn="r" rtl="0" fontAlgn="b"/>
                      <a:r>
                        <a:rPr lang="ru-RU" sz="1100" b="1" u="none" strike="noStrike">
                          <a:effectLst/>
                          <a:latin typeface="Verdana" pitchFamily="34" charset="0"/>
                          <a:ea typeface="Verdana" pitchFamily="34" charset="0"/>
                          <a:cs typeface="Verdana" pitchFamily="34" charset="0"/>
                        </a:rPr>
                        <a:t>1683</a:t>
                      </a:r>
                      <a:endParaRPr lang="ru-RU" sz="11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r>
              <a:tr h="203200">
                <a:tc gridSpan="3">
                  <a:txBody>
                    <a:bodyPr/>
                    <a:lstStyle/>
                    <a:p>
                      <a:pPr algn="r" rtl="0" fontAlgn="b"/>
                      <a:r>
                        <a:rPr lang="en-US" sz="1100" b="1" u="none" strike="noStrike" dirty="0">
                          <a:effectLst/>
                          <a:latin typeface="Verdana" pitchFamily="34" charset="0"/>
                          <a:ea typeface="Verdana" pitchFamily="34" charset="0"/>
                          <a:cs typeface="Verdana" pitchFamily="34" charset="0"/>
                        </a:rPr>
                        <a:t>skipped question</a:t>
                      </a:r>
                      <a:endParaRPr lang="en-US" sz="11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hMerge="1">
                  <a:txBody>
                    <a:bodyPr/>
                    <a:lstStyle/>
                    <a:p>
                      <a:endParaRPr lang="ru-RU"/>
                    </a:p>
                  </a:txBody>
                  <a:tcPr/>
                </a:tc>
                <a:tc>
                  <a:txBody>
                    <a:bodyPr/>
                    <a:lstStyle/>
                    <a:p>
                      <a:pPr algn="r" rtl="0" fontAlgn="b"/>
                      <a:r>
                        <a:rPr lang="ru-RU" sz="1100" b="1" u="none" strike="noStrike" dirty="0">
                          <a:effectLst/>
                          <a:latin typeface="Verdana" pitchFamily="34" charset="0"/>
                          <a:ea typeface="Verdana" pitchFamily="34" charset="0"/>
                          <a:cs typeface="Verdana" pitchFamily="34" charset="0"/>
                        </a:rPr>
                        <a:t>3</a:t>
                      </a:r>
                      <a:endParaRPr lang="ru-RU" sz="11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spTree>
    <p:extLst>
      <p:ext uri="{BB962C8B-B14F-4D97-AF65-F5344CB8AC3E}">
        <p14:creationId xmlns:p14="http://schemas.microsoft.com/office/powerpoint/2010/main" val="141823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3" cstate="print"/>
          <a:stretch>
            <a:fillRect/>
          </a:stretch>
        </p:blipFill>
        <p:spPr>
          <a:xfrm>
            <a:off x="185451" y="178834"/>
            <a:ext cx="1109949" cy="1079644"/>
          </a:xfrm>
          <a:prstGeom prst="rect">
            <a:avLst/>
          </a:prstGeom>
        </p:spPr>
      </p:pic>
      <p:sp>
        <p:nvSpPr>
          <p:cNvPr id="10" name="TextBox 9"/>
          <p:cNvSpPr txBox="1"/>
          <p:nvPr/>
        </p:nvSpPr>
        <p:spPr>
          <a:xfrm>
            <a:off x="152400" y="6452734"/>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778576264"/>
              </p:ext>
            </p:extLst>
          </p:nvPr>
        </p:nvGraphicFramePr>
        <p:xfrm>
          <a:off x="1752600" y="1524000"/>
          <a:ext cx="5410201" cy="1905002"/>
        </p:xfrm>
        <a:graphic>
          <a:graphicData uri="http://schemas.openxmlformats.org/drawingml/2006/table">
            <a:tbl>
              <a:tblPr>
                <a:tableStyleId>{5C22544A-7EE6-4342-B048-85BDC9FD1C3A}</a:tableStyleId>
              </a:tblPr>
              <a:tblGrid>
                <a:gridCol w="783835"/>
                <a:gridCol w="2619750"/>
                <a:gridCol w="1003308"/>
                <a:gridCol w="1003308"/>
              </a:tblGrid>
              <a:tr h="361580">
                <a:tc gridSpan="4">
                  <a:txBody>
                    <a:bodyPr/>
                    <a:lstStyle/>
                    <a:p>
                      <a:pPr algn="l" fontAlgn="ctr"/>
                      <a:r>
                        <a:rPr lang="en-US" sz="1000" b="1" u="none" strike="noStrike" dirty="0">
                          <a:effectLst/>
                          <a:latin typeface="Verdana" pitchFamily="34" charset="0"/>
                          <a:ea typeface="Verdana" pitchFamily="34" charset="0"/>
                          <a:cs typeface="Verdana" pitchFamily="34" charset="0"/>
                        </a:rPr>
                        <a:t>What Technical support do you need most often?</a:t>
                      </a:r>
                      <a:endParaRPr lang="en-US" sz="1000" b="1" i="0" u="none" strike="noStrike" dirty="0">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c hMerge="1">
                  <a:txBody>
                    <a:bodyPr/>
                    <a:lstStyle/>
                    <a:p>
                      <a:endParaRPr lang="ru-RU"/>
                    </a:p>
                  </a:txBody>
                  <a:tcPr/>
                </a:tc>
              </a:tr>
              <a:tr h="434766">
                <a:tc gridSpan="2">
                  <a:txBody>
                    <a:bodyPr/>
                    <a:lstStyle/>
                    <a:p>
                      <a:pPr algn="l" fontAlgn="ctr"/>
                      <a:r>
                        <a:rPr lang="en-US" sz="1000" b="1" u="none" strike="noStrike">
                          <a:effectLst/>
                          <a:latin typeface="Verdana" pitchFamily="34" charset="0"/>
                          <a:ea typeface="Verdana" pitchFamily="34" charset="0"/>
                          <a:cs typeface="Verdana" pitchFamily="34" charset="0"/>
                        </a:rPr>
                        <a:t>Answer Options</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a:txBody>
                    <a:bodyPr/>
                    <a:lstStyle/>
                    <a:p>
                      <a:pPr algn="ctr" fontAlgn="ctr"/>
                      <a:r>
                        <a:rPr lang="en-US" sz="1000" b="1" u="none" strike="noStrike">
                          <a:effectLst/>
                          <a:latin typeface="Verdana" pitchFamily="34" charset="0"/>
                          <a:ea typeface="Verdana" pitchFamily="34" charset="0"/>
                          <a:cs typeface="Verdana" pitchFamily="34" charset="0"/>
                        </a:rPr>
                        <a:t>Response Percent</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84776">
                <a:tc gridSpan="2">
                  <a:txBody>
                    <a:bodyPr/>
                    <a:lstStyle/>
                    <a:p>
                      <a:pPr algn="l" fontAlgn="b"/>
                      <a:r>
                        <a:rPr lang="en-US" sz="1000" u="none" strike="noStrike">
                          <a:effectLst/>
                          <a:latin typeface="Verdana" pitchFamily="34" charset="0"/>
                          <a:ea typeface="Verdana" pitchFamily="34" charset="0"/>
                          <a:cs typeface="Verdana" pitchFamily="34" charset="0"/>
                        </a:rPr>
                        <a:t>Wi-Fi Connection issues</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ctr" fontAlgn="ctr"/>
                      <a:r>
                        <a:rPr lang="ru-RU" sz="1000" u="none" strike="noStrike">
                          <a:effectLst/>
                          <a:latin typeface="Verdana" pitchFamily="34" charset="0"/>
                          <a:ea typeface="Verdana" pitchFamily="34" charset="0"/>
                          <a:cs typeface="Verdana" pitchFamily="34" charset="0"/>
                        </a:rPr>
                        <a:t>72.1%</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1208</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4776">
                <a:tc gridSpan="2">
                  <a:txBody>
                    <a:bodyPr/>
                    <a:lstStyle/>
                    <a:p>
                      <a:pPr algn="l" fontAlgn="b"/>
                      <a:r>
                        <a:rPr lang="en-US" sz="1000" u="none" strike="noStrike">
                          <a:effectLst/>
                          <a:latin typeface="Verdana" pitchFamily="34" charset="0"/>
                          <a:ea typeface="Verdana" pitchFamily="34" charset="0"/>
                          <a:cs typeface="Verdana" pitchFamily="34" charset="0"/>
                        </a:rPr>
                        <a:t>Software issues</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ctr" fontAlgn="ctr"/>
                      <a:r>
                        <a:rPr lang="ru-RU" sz="1000" u="none" strike="noStrike">
                          <a:effectLst/>
                          <a:latin typeface="Verdana" pitchFamily="34" charset="0"/>
                          <a:ea typeface="Verdana" pitchFamily="34" charset="0"/>
                          <a:cs typeface="Verdana" pitchFamily="34" charset="0"/>
                        </a:rPr>
                        <a:t>7.5%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126</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4776">
                <a:tc gridSpan="2">
                  <a:txBody>
                    <a:bodyPr/>
                    <a:lstStyle/>
                    <a:p>
                      <a:pPr algn="l" fontAlgn="b"/>
                      <a:r>
                        <a:rPr lang="en-US" sz="1000" u="none" strike="noStrike">
                          <a:effectLst/>
                          <a:latin typeface="Verdana" pitchFamily="34" charset="0"/>
                          <a:ea typeface="Verdana" pitchFamily="34" charset="0"/>
                          <a:cs typeface="Verdana" pitchFamily="34" charset="0"/>
                        </a:rPr>
                        <a:t>Battery Charging</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ctr" fontAlgn="ctr"/>
                      <a:r>
                        <a:rPr lang="ru-RU" sz="1000" u="none" strike="noStrike">
                          <a:effectLst/>
                          <a:latin typeface="Verdana" pitchFamily="34" charset="0"/>
                          <a:ea typeface="Verdana" pitchFamily="34" charset="0"/>
                          <a:cs typeface="Verdana" pitchFamily="34" charset="0"/>
                        </a:rPr>
                        <a:t>28.2%</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474</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4776">
                <a:tc>
                  <a:txBody>
                    <a:bodyPr/>
                    <a:lstStyle/>
                    <a:p>
                      <a:pPr algn="l" fontAlgn="b"/>
                      <a:r>
                        <a:rPr lang="en-US" sz="1000" u="none" strike="noStrike">
                          <a:effectLst/>
                          <a:latin typeface="Verdana" pitchFamily="34" charset="0"/>
                          <a:ea typeface="Verdana" pitchFamily="34" charset="0"/>
                          <a:cs typeface="Verdana" pitchFamily="34" charset="0"/>
                        </a:rPr>
                        <a:t>Other</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l" fontAlgn="b"/>
                      <a:r>
                        <a:rPr lang="ru-RU" sz="1000" u="none" strike="noStrike">
                          <a:effectLst/>
                          <a:latin typeface="Verdana" pitchFamily="34" charset="0"/>
                          <a:ea typeface="Verdana" pitchFamily="34" charset="0"/>
                          <a:cs typeface="Verdana" pitchFamily="34" charset="0"/>
                        </a:rPr>
                        <a:t> </a:t>
                      </a:r>
                      <a:endParaRPr lang="ru-RU"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1.7%</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29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4776">
                <a:tc gridSpan="3">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hMerge="1">
                  <a:txBody>
                    <a:bodyPr/>
                    <a:lstStyle/>
                    <a:p>
                      <a:endParaRPr lang="ru-RU"/>
                    </a:p>
                  </a:txBody>
                  <a:tcPr/>
                </a:tc>
                <a:tc>
                  <a:txBody>
                    <a:bodyPr/>
                    <a:lstStyle/>
                    <a:p>
                      <a:pPr algn="r" fontAlgn="b"/>
                      <a:r>
                        <a:rPr lang="ru-RU" sz="1000" b="1" u="none" strike="noStrike">
                          <a:effectLst/>
                          <a:latin typeface="Verdana" pitchFamily="34" charset="0"/>
                          <a:ea typeface="Verdana" pitchFamily="34" charset="0"/>
                          <a:cs typeface="Verdana" pitchFamily="34" charset="0"/>
                        </a:rPr>
                        <a:t>1683</a:t>
                      </a:r>
                      <a:endParaRPr lang="ru-RU"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r>
              <a:tr h="184776">
                <a:tc gridSpan="3">
                  <a:txBody>
                    <a:bodyPr/>
                    <a:lstStyle/>
                    <a:p>
                      <a:pPr algn="r" fontAlgn="b"/>
                      <a:r>
                        <a:rPr lang="en-US" sz="1000" b="1" u="none" strike="noStrike" dirty="0">
                          <a:effectLst/>
                          <a:latin typeface="Verdana" pitchFamily="34" charset="0"/>
                          <a:ea typeface="Verdana" pitchFamily="34" charset="0"/>
                          <a:cs typeface="Verdana" pitchFamily="34" charset="0"/>
                        </a:rPr>
                        <a:t>skipped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7</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11" name="Chart 10"/>
          <p:cNvGraphicFramePr>
            <a:graphicFrameLocks/>
          </p:cNvGraphicFramePr>
          <p:nvPr>
            <p:extLst>
              <p:ext uri="{D42A27DB-BD31-4B8C-83A1-F6EECF244321}">
                <p14:modId xmlns:p14="http://schemas.microsoft.com/office/powerpoint/2010/main" val="384660197"/>
              </p:ext>
            </p:extLst>
          </p:nvPr>
        </p:nvGraphicFramePr>
        <p:xfrm>
          <a:off x="1676400" y="3657600"/>
          <a:ext cx="5486400" cy="26860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407364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3" cstate="print"/>
          <a:stretch>
            <a:fillRect/>
          </a:stretch>
        </p:blipFill>
        <p:spPr>
          <a:xfrm>
            <a:off x="185451" y="178834"/>
            <a:ext cx="1109949" cy="1079644"/>
          </a:xfrm>
          <a:prstGeom prst="rect">
            <a:avLst/>
          </a:prstGeom>
        </p:spPr>
      </p:pic>
      <p:sp>
        <p:nvSpPr>
          <p:cNvPr id="10" name="TextBox 9"/>
          <p:cNvSpPr txBox="1"/>
          <p:nvPr/>
        </p:nvSpPr>
        <p:spPr>
          <a:xfrm>
            <a:off x="152400" y="6452734"/>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3540078219"/>
              </p:ext>
            </p:extLst>
          </p:nvPr>
        </p:nvGraphicFramePr>
        <p:xfrm>
          <a:off x="253999" y="1676400"/>
          <a:ext cx="4927601" cy="1828802"/>
        </p:xfrm>
        <a:graphic>
          <a:graphicData uri="http://schemas.openxmlformats.org/drawingml/2006/table">
            <a:tbl>
              <a:tblPr>
                <a:tableStyleId>{5C22544A-7EE6-4342-B048-85BDC9FD1C3A}</a:tableStyleId>
              </a:tblPr>
              <a:tblGrid>
                <a:gridCol w="3097621"/>
                <a:gridCol w="914990"/>
                <a:gridCol w="914990"/>
              </a:tblGrid>
              <a:tr h="347117">
                <a:tc gridSpan="3">
                  <a:txBody>
                    <a:bodyPr/>
                    <a:lstStyle/>
                    <a:p>
                      <a:pPr algn="l" fontAlgn="ctr"/>
                      <a:r>
                        <a:rPr lang="en-US" sz="1000" b="1" u="none" strike="noStrike" dirty="0">
                          <a:effectLst/>
                          <a:latin typeface="Verdana" pitchFamily="34" charset="0"/>
                          <a:ea typeface="Verdana" pitchFamily="34" charset="0"/>
                          <a:cs typeface="Verdana" pitchFamily="34" charset="0"/>
                        </a:rPr>
                        <a:t>What is the level of parent involvement in the implementation of the project</a:t>
                      </a:r>
                      <a:endParaRPr lang="en-US" sz="1000" b="1" i="0" u="none" strike="noStrike" dirty="0">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r>
              <a:tr h="417375">
                <a:tc>
                  <a:txBody>
                    <a:bodyPr/>
                    <a:lstStyle/>
                    <a:p>
                      <a:pPr algn="l" fontAlgn="ctr"/>
                      <a:r>
                        <a:rPr lang="en-US" sz="1000" b="1" u="none" strike="noStrike">
                          <a:effectLst/>
                          <a:latin typeface="Verdana" pitchFamily="34" charset="0"/>
                          <a:ea typeface="Verdana" pitchFamily="34" charset="0"/>
                          <a:cs typeface="Verdana" pitchFamily="34" charset="0"/>
                        </a:rPr>
                        <a:t>Answer Options</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a:effectLst/>
                          <a:latin typeface="Verdana" pitchFamily="34" charset="0"/>
                          <a:ea typeface="Verdana" pitchFamily="34" charset="0"/>
                          <a:cs typeface="Verdana" pitchFamily="34" charset="0"/>
                        </a:rPr>
                        <a:t>Response Percent</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77385">
                <a:tc>
                  <a:txBody>
                    <a:bodyPr/>
                    <a:lstStyle/>
                    <a:p>
                      <a:pPr algn="l" fontAlgn="b"/>
                      <a:r>
                        <a:rPr lang="en-US" sz="1000" u="none" strike="noStrike">
                          <a:effectLst/>
                          <a:latin typeface="Verdana" pitchFamily="34" charset="0"/>
                          <a:ea typeface="Verdana" pitchFamily="34" charset="0"/>
                          <a:cs typeface="Verdana" pitchFamily="34" charset="0"/>
                        </a:rPr>
                        <a:t>full</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29.0%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488</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77385">
                <a:tc>
                  <a:txBody>
                    <a:bodyPr/>
                    <a:lstStyle/>
                    <a:p>
                      <a:pPr algn="l" fontAlgn="b"/>
                      <a:r>
                        <a:rPr lang="en-US" sz="1000" u="none" strike="noStrike">
                          <a:effectLst/>
                          <a:latin typeface="Verdana" pitchFamily="34" charset="0"/>
                          <a:ea typeface="Verdana" pitchFamily="34" charset="0"/>
                          <a:cs typeface="Verdana" pitchFamily="34" charset="0"/>
                        </a:rPr>
                        <a:t>partial</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57.0%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959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77385">
                <a:tc>
                  <a:txBody>
                    <a:bodyPr/>
                    <a:lstStyle/>
                    <a:p>
                      <a:pPr algn="l" fontAlgn="b"/>
                      <a:r>
                        <a:rPr lang="en-US" sz="1000" u="none" strike="noStrike">
                          <a:effectLst/>
                          <a:latin typeface="Verdana" pitchFamily="34" charset="0"/>
                          <a:ea typeface="Verdana" pitchFamily="34" charset="0"/>
                          <a:cs typeface="Verdana" pitchFamily="34" charset="0"/>
                        </a:rPr>
                        <a:t>inadequate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10.0%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168</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77385">
                <a:tc>
                  <a:txBody>
                    <a:bodyPr/>
                    <a:lstStyle/>
                    <a:p>
                      <a:pPr algn="l" fontAlgn="b"/>
                      <a:r>
                        <a:rPr lang="en-US" sz="1000" u="none" strike="noStrike">
                          <a:effectLst/>
                          <a:latin typeface="Verdana" pitchFamily="34" charset="0"/>
                          <a:ea typeface="Verdana" pitchFamily="34" charset="0"/>
                          <a:cs typeface="Verdana" pitchFamily="34" charset="0"/>
                        </a:rPr>
                        <a:t>not involved</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4.0%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67</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77385">
                <a:tc gridSpan="2">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a:effectLst/>
                          <a:latin typeface="Verdana" pitchFamily="34" charset="0"/>
                          <a:ea typeface="Verdana" pitchFamily="34" charset="0"/>
                          <a:cs typeface="Verdana" pitchFamily="34" charset="0"/>
                        </a:rPr>
                        <a:t>1683</a:t>
                      </a:r>
                      <a:endParaRPr lang="ru-RU"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r>
              <a:tr h="177385">
                <a:tc gridSpan="2">
                  <a:txBody>
                    <a:bodyPr/>
                    <a:lstStyle/>
                    <a:p>
                      <a:pPr algn="r" fontAlgn="b"/>
                      <a:r>
                        <a:rPr lang="en-US" sz="1000" b="1" u="none" strike="noStrike" dirty="0">
                          <a:effectLst/>
                          <a:latin typeface="Verdana" pitchFamily="34" charset="0"/>
                          <a:ea typeface="Verdana" pitchFamily="34" charset="0"/>
                          <a:cs typeface="Verdana" pitchFamily="34" charset="0"/>
                        </a:rPr>
                        <a:t>skipped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0</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9" name="Chart 8"/>
          <p:cNvGraphicFramePr>
            <a:graphicFrameLocks/>
          </p:cNvGraphicFramePr>
          <p:nvPr>
            <p:extLst>
              <p:ext uri="{D42A27DB-BD31-4B8C-83A1-F6EECF244321}">
                <p14:modId xmlns:p14="http://schemas.microsoft.com/office/powerpoint/2010/main" val="2356913876"/>
              </p:ext>
            </p:extLst>
          </p:nvPr>
        </p:nvGraphicFramePr>
        <p:xfrm>
          <a:off x="5410200" y="1676400"/>
          <a:ext cx="3505200" cy="18288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276674102"/>
              </p:ext>
            </p:extLst>
          </p:nvPr>
        </p:nvGraphicFramePr>
        <p:xfrm>
          <a:off x="304801" y="3810000"/>
          <a:ext cx="4876800" cy="1981203"/>
        </p:xfrm>
        <a:graphic>
          <a:graphicData uri="http://schemas.openxmlformats.org/drawingml/2006/table">
            <a:tbl>
              <a:tblPr>
                <a:tableStyleId>{5C22544A-7EE6-4342-B048-85BDC9FD1C3A}</a:tableStyleId>
              </a:tblPr>
              <a:tblGrid>
                <a:gridCol w="3065686"/>
                <a:gridCol w="905557"/>
                <a:gridCol w="905557"/>
              </a:tblGrid>
              <a:tr h="376044">
                <a:tc gridSpan="3">
                  <a:txBody>
                    <a:bodyPr/>
                    <a:lstStyle/>
                    <a:p>
                      <a:pPr algn="l" fontAlgn="ctr"/>
                      <a:r>
                        <a:rPr lang="en-US" sz="1000" b="1" u="none" strike="noStrike">
                          <a:effectLst/>
                          <a:latin typeface="Verdana" pitchFamily="34" charset="0"/>
                          <a:ea typeface="Verdana" pitchFamily="34" charset="0"/>
                          <a:cs typeface="Verdana" pitchFamily="34" charset="0"/>
                        </a:rPr>
                        <a:t>Role of Education system in the implementation of the project </a:t>
                      </a:r>
                      <a:endParaRPr lang="en-US" sz="1000" b="1" i="0" u="none" strike="noStrike">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r>
              <a:tr h="452157">
                <a:tc>
                  <a:txBody>
                    <a:bodyPr/>
                    <a:lstStyle/>
                    <a:p>
                      <a:pPr algn="l" fontAlgn="ctr"/>
                      <a:r>
                        <a:rPr lang="en-US" sz="1000" b="1" u="none" strike="noStrike">
                          <a:effectLst/>
                          <a:latin typeface="Verdana" pitchFamily="34" charset="0"/>
                          <a:ea typeface="Verdana" pitchFamily="34" charset="0"/>
                          <a:cs typeface="Verdana" pitchFamily="34" charset="0"/>
                        </a:rPr>
                        <a:t>Answer Options</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a:effectLst/>
                          <a:latin typeface="Verdana" pitchFamily="34" charset="0"/>
                          <a:ea typeface="Verdana" pitchFamily="34" charset="0"/>
                          <a:cs typeface="Verdana" pitchFamily="34" charset="0"/>
                        </a:rPr>
                        <a:t>Response Percent</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92167">
                <a:tc>
                  <a:txBody>
                    <a:bodyPr/>
                    <a:lstStyle/>
                    <a:p>
                      <a:pPr algn="l" fontAlgn="b"/>
                      <a:r>
                        <a:rPr lang="en-US" sz="1000" u="none" strike="noStrike">
                          <a:effectLst/>
                          <a:latin typeface="Verdana" pitchFamily="34" charset="0"/>
                          <a:ea typeface="Verdana" pitchFamily="34" charset="0"/>
                          <a:cs typeface="Verdana" pitchFamily="34" charset="0"/>
                        </a:rPr>
                        <a:t>full</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86.6%</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1455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2167">
                <a:tc>
                  <a:txBody>
                    <a:bodyPr/>
                    <a:lstStyle/>
                    <a:p>
                      <a:pPr algn="l" fontAlgn="b"/>
                      <a:r>
                        <a:rPr lang="en-US" sz="1000" u="none" strike="noStrike">
                          <a:effectLst/>
                          <a:latin typeface="Verdana" pitchFamily="34" charset="0"/>
                          <a:ea typeface="Verdana" pitchFamily="34" charset="0"/>
                          <a:cs typeface="Verdana" pitchFamily="34" charset="0"/>
                        </a:rPr>
                        <a:t>partial</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11.3%</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190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2167">
                <a:tc>
                  <a:txBody>
                    <a:bodyPr/>
                    <a:lstStyle/>
                    <a:p>
                      <a:pPr algn="l" fontAlgn="b"/>
                      <a:r>
                        <a:rPr lang="en-US" sz="1000" u="none" strike="noStrike">
                          <a:effectLst/>
                          <a:latin typeface="Verdana" pitchFamily="34" charset="0"/>
                          <a:ea typeface="Verdana" pitchFamily="34" charset="0"/>
                          <a:cs typeface="Verdana" pitchFamily="34" charset="0"/>
                        </a:rPr>
                        <a:t>inadequate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17</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2167">
                <a:tc>
                  <a:txBody>
                    <a:bodyPr/>
                    <a:lstStyle/>
                    <a:p>
                      <a:pPr algn="l" fontAlgn="b"/>
                      <a:r>
                        <a:rPr lang="en-US" sz="1000" u="none" strike="noStrike">
                          <a:effectLst/>
                          <a:latin typeface="Verdana" pitchFamily="34" charset="0"/>
                          <a:ea typeface="Verdana" pitchFamily="34" charset="0"/>
                          <a:cs typeface="Verdana" pitchFamily="34" charset="0"/>
                        </a:rPr>
                        <a:t>other</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1.1%</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18</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92167">
                <a:tc gridSpan="2">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a:effectLst/>
                          <a:latin typeface="Verdana" pitchFamily="34" charset="0"/>
                          <a:ea typeface="Verdana" pitchFamily="34" charset="0"/>
                          <a:cs typeface="Verdana" pitchFamily="34" charset="0"/>
                        </a:rPr>
                        <a:t>1683</a:t>
                      </a:r>
                      <a:endParaRPr lang="ru-RU"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r>
              <a:tr h="192167">
                <a:tc gridSpan="2">
                  <a:txBody>
                    <a:bodyPr/>
                    <a:lstStyle/>
                    <a:p>
                      <a:pPr algn="r" fontAlgn="b"/>
                      <a:r>
                        <a:rPr lang="en-US" sz="1000" b="1" u="none" strike="noStrike" dirty="0">
                          <a:effectLst/>
                          <a:latin typeface="Verdana" pitchFamily="34" charset="0"/>
                          <a:ea typeface="Verdana" pitchFamily="34" charset="0"/>
                          <a:cs typeface="Verdana" pitchFamily="34" charset="0"/>
                        </a:rPr>
                        <a:t>skipped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3</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12" name="Chart 11"/>
          <p:cNvGraphicFramePr>
            <a:graphicFrameLocks/>
          </p:cNvGraphicFramePr>
          <p:nvPr>
            <p:extLst>
              <p:ext uri="{D42A27DB-BD31-4B8C-83A1-F6EECF244321}">
                <p14:modId xmlns:p14="http://schemas.microsoft.com/office/powerpoint/2010/main" val="829687439"/>
              </p:ext>
            </p:extLst>
          </p:nvPr>
        </p:nvGraphicFramePr>
        <p:xfrm>
          <a:off x="5410200" y="3810000"/>
          <a:ext cx="3505200" cy="1981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4128032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3" cstate="print"/>
          <a:stretch>
            <a:fillRect/>
          </a:stretch>
        </p:blipFill>
        <p:spPr>
          <a:xfrm>
            <a:off x="185451" y="178834"/>
            <a:ext cx="1109949" cy="1079644"/>
          </a:xfrm>
          <a:prstGeom prst="rect">
            <a:avLst/>
          </a:prstGeom>
        </p:spPr>
      </p:pic>
      <p:sp>
        <p:nvSpPr>
          <p:cNvPr id="10" name="TextBox 9"/>
          <p:cNvSpPr txBox="1"/>
          <p:nvPr/>
        </p:nvSpPr>
        <p:spPr>
          <a:xfrm>
            <a:off x="152400" y="6452734"/>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972007245"/>
              </p:ext>
            </p:extLst>
          </p:nvPr>
        </p:nvGraphicFramePr>
        <p:xfrm>
          <a:off x="1600200" y="1676400"/>
          <a:ext cx="5867400" cy="2438401"/>
        </p:xfrm>
        <a:graphic>
          <a:graphicData uri="http://schemas.openxmlformats.org/drawingml/2006/table">
            <a:tbl>
              <a:tblPr>
                <a:tableStyleId>{5C22544A-7EE6-4342-B048-85BDC9FD1C3A}</a:tableStyleId>
              </a:tblPr>
              <a:tblGrid>
                <a:gridCol w="2654300"/>
                <a:gridCol w="670560"/>
                <a:gridCol w="1271270"/>
                <a:gridCol w="1271270"/>
              </a:tblGrid>
              <a:tr h="570271">
                <a:tc gridSpan="4">
                  <a:txBody>
                    <a:bodyPr/>
                    <a:lstStyle/>
                    <a:p>
                      <a:pPr algn="l" rtl="0" fontAlgn="ctr"/>
                      <a:r>
                        <a:rPr lang="en-US" sz="1100" b="1" u="none" strike="noStrike" dirty="0">
                          <a:effectLst/>
                          <a:latin typeface="Verdana" pitchFamily="34" charset="0"/>
                          <a:ea typeface="Verdana" pitchFamily="34" charset="0"/>
                          <a:cs typeface="Verdana" pitchFamily="34" charset="0"/>
                        </a:rPr>
                        <a:t>What additional support do you need from the education system for the project's success</a:t>
                      </a:r>
                      <a:r>
                        <a:rPr lang="en-US" sz="1100" b="1" u="none" strike="noStrike" dirty="0" smtClean="0">
                          <a:effectLst/>
                          <a:latin typeface="Verdana" pitchFamily="34" charset="0"/>
                          <a:ea typeface="Verdana" pitchFamily="34" charset="0"/>
                          <a:cs typeface="Verdana" pitchFamily="34" charset="0"/>
                        </a:rPr>
                        <a:t>?</a:t>
                      </a:r>
                      <a:r>
                        <a:rPr lang="en-US" sz="1100" b="1" u="none" strike="noStrike" dirty="0">
                          <a:effectLst/>
                          <a:latin typeface="Verdana" pitchFamily="34" charset="0"/>
                          <a:ea typeface="Verdana" pitchFamily="34" charset="0"/>
                          <a:cs typeface="Verdana" pitchFamily="34" charset="0"/>
                        </a:rPr>
                        <a:t> (please select several answers)</a:t>
                      </a:r>
                      <a:endParaRPr lang="en-US" sz="11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c hMerge="1">
                  <a:txBody>
                    <a:bodyPr/>
                    <a:lstStyle/>
                    <a:p>
                      <a:endParaRPr lang="ru-RU"/>
                    </a:p>
                  </a:txBody>
                  <a:tcPr/>
                </a:tc>
              </a:tr>
              <a:tr h="373626">
                <a:tc gridSpan="2">
                  <a:txBody>
                    <a:bodyPr/>
                    <a:lstStyle/>
                    <a:p>
                      <a:pPr algn="l" rtl="0" fontAlgn="ctr"/>
                      <a:r>
                        <a:rPr lang="en-US" sz="1100" b="1" u="none" strike="noStrike">
                          <a:effectLst/>
                          <a:latin typeface="Verdana" pitchFamily="34" charset="0"/>
                          <a:ea typeface="Verdana" pitchFamily="34" charset="0"/>
                          <a:cs typeface="Verdana" pitchFamily="34" charset="0"/>
                        </a:rPr>
                        <a:t>Answer Options</a:t>
                      </a:r>
                      <a:endParaRPr lang="en-US" sz="11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a:txBody>
                    <a:bodyPr/>
                    <a:lstStyle/>
                    <a:p>
                      <a:pPr algn="ctr" rtl="0" fontAlgn="ctr"/>
                      <a:r>
                        <a:rPr lang="en-US" sz="1100" b="1" u="none" strike="noStrike">
                          <a:effectLst/>
                          <a:latin typeface="Verdana" pitchFamily="34" charset="0"/>
                          <a:ea typeface="Verdana" pitchFamily="34" charset="0"/>
                          <a:cs typeface="Verdana" pitchFamily="34" charset="0"/>
                        </a:rPr>
                        <a:t>Response Percent</a:t>
                      </a:r>
                      <a:endParaRPr lang="en-US" sz="11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rtl="0" fontAlgn="ctr"/>
                      <a:r>
                        <a:rPr lang="en-US" sz="1100" b="1" u="none" strike="noStrike" dirty="0">
                          <a:effectLst/>
                          <a:latin typeface="Verdana" pitchFamily="34" charset="0"/>
                          <a:ea typeface="Verdana" pitchFamily="34" charset="0"/>
                          <a:cs typeface="Verdana" pitchFamily="34" charset="0"/>
                        </a:rPr>
                        <a:t>Response Count</a:t>
                      </a:r>
                      <a:endParaRPr lang="en-US" sz="11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86813">
                <a:tc gridSpan="2">
                  <a:txBody>
                    <a:bodyPr/>
                    <a:lstStyle/>
                    <a:p>
                      <a:pPr algn="l" rtl="0" fontAlgn="b"/>
                      <a:r>
                        <a:rPr lang="en-US" sz="1100" u="none" strike="noStrike">
                          <a:effectLst/>
                          <a:latin typeface="Verdana" pitchFamily="34" charset="0"/>
                          <a:ea typeface="Verdana" pitchFamily="34" charset="0"/>
                          <a:cs typeface="Verdana" pitchFamily="34" charset="0"/>
                        </a:rPr>
                        <a:t>Recommendations</a:t>
                      </a:r>
                      <a:endParaRPr lang="en-US"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ctr" rtl="0" fontAlgn="ctr"/>
                      <a:r>
                        <a:rPr lang="ru-RU" sz="1100" u="none" strike="noStrike">
                          <a:effectLst/>
                          <a:latin typeface="Verdana" pitchFamily="34" charset="0"/>
                          <a:ea typeface="Verdana" pitchFamily="34" charset="0"/>
                          <a:cs typeface="Verdana" pitchFamily="34" charset="0"/>
                        </a:rPr>
                        <a:t>61.80%</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rtl="0" fontAlgn="ctr"/>
                      <a:r>
                        <a:rPr lang="ru-RU" sz="1100" u="none" strike="noStrike">
                          <a:effectLst/>
                          <a:latin typeface="Verdana" pitchFamily="34" charset="0"/>
                          <a:ea typeface="Verdana" pitchFamily="34" charset="0"/>
                          <a:cs typeface="Verdana" pitchFamily="34" charset="0"/>
                        </a:rPr>
                        <a:t>1040</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r>
              <a:tr h="186813">
                <a:tc gridSpan="2">
                  <a:txBody>
                    <a:bodyPr/>
                    <a:lstStyle/>
                    <a:p>
                      <a:pPr algn="l" rtl="0" fontAlgn="b"/>
                      <a:r>
                        <a:rPr lang="en-US" sz="1100" u="none" strike="noStrike">
                          <a:effectLst/>
                          <a:latin typeface="Verdana" pitchFamily="34" charset="0"/>
                          <a:ea typeface="Verdana" pitchFamily="34" charset="0"/>
                          <a:cs typeface="Verdana" pitchFamily="34" charset="0"/>
                        </a:rPr>
                        <a:t>Adapted curriculum projects</a:t>
                      </a:r>
                      <a:endParaRPr lang="en-US"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ctr" rtl="0" fontAlgn="ctr"/>
                      <a:r>
                        <a:rPr lang="ru-RU" sz="1100" u="none" strike="noStrike">
                          <a:effectLst/>
                          <a:latin typeface="Verdana" pitchFamily="34" charset="0"/>
                          <a:ea typeface="Verdana" pitchFamily="34" charset="0"/>
                          <a:cs typeface="Verdana" pitchFamily="34" charset="0"/>
                        </a:rPr>
                        <a:t>80.00%</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rtl="0" fontAlgn="ctr"/>
                      <a:r>
                        <a:rPr lang="ru-RU" sz="1100" u="none" strike="noStrike">
                          <a:effectLst/>
                          <a:latin typeface="Verdana" pitchFamily="34" charset="0"/>
                          <a:ea typeface="Verdana" pitchFamily="34" charset="0"/>
                          <a:cs typeface="Verdana" pitchFamily="34" charset="0"/>
                        </a:rPr>
                        <a:t>1346</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r>
              <a:tr h="186813">
                <a:tc gridSpan="2">
                  <a:txBody>
                    <a:bodyPr/>
                    <a:lstStyle/>
                    <a:p>
                      <a:pPr algn="l" rtl="0" fontAlgn="b"/>
                      <a:r>
                        <a:rPr lang="en-US" sz="1100" u="none" strike="noStrike">
                          <a:effectLst/>
                          <a:latin typeface="Verdana" pitchFamily="34" charset="0"/>
                          <a:ea typeface="Verdana" pitchFamily="34" charset="0"/>
                          <a:cs typeface="Verdana" pitchFamily="34" charset="0"/>
                        </a:rPr>
                        <a:t>Additional trainings</a:t>
                      </a:r>
                      <a:endParaRPr lang="en-US"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ctr" rtl="0" fontAlgn="ctr"/>
                      <a:r>
                        <a:rPr lang="ru-RU" sz="1100" u="none" strike="noStrike">
                          <a:effectLst/>
                          <a:latin typeface="Verdana" pitchFamily="34" charset="0"/>
                          <a:ea typeface="Verdana" pitchFamily="34" charset="0"/>
                          <a:cs typeface="Verdana" pitchFamily="34" charset="0"/>
                        </a:rPr>
                        <a:t>43.00%</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rtl="0" fontAlgn="ctr"/>
                      <a:r>
                        <a:rPr lang="ru-RU" sz="1100" u="none" strike="noStrike">
                          <a:effectLst/>
                          <a:latin typeface="Verdana" pitchFamily="34" charset="0"/>
                          <a:ea typeface="Verdana" pitchFamily="34" charset="0"/>
                          <a:cs typeface="Verdana" pitchFamily="34" charset="0"/>
                        </a:rPr>
                        <a:t>723</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r>
              <a:tr h="186813">
                <a:tc>
                  <a:txBody>
                    <a:bodyPr/>
                    <a:lstStyle/>
                    <a:p>
                      <a:pPr algn="l" rtl="0" fontAlgn="b"/>
                      <a:r>
                        <a:rPr lang="en-US" sz="1100" u="none" strike="noStrike">
                          <a:effectLst/>
                          <a:latin typeface="Verdana" pitchFamily="34" charset="0"/>
                          <a:ea typeface="Verdana" pitchFamily="34" charset="0"/>
                          <a:cs typeface="Verdana" pitchFamily="34" charset="0"/>
                        </a:rPr>
                        <a:t>Newses</a:t>
                      </a:r>
                      <a:endParaRPr lang="en-US"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a:txBody>
                    <a:bodyPr/>
                    <a:lstStyle/>
                    <a:p>
                      <a:pPr algn="l" rtl="0" fontAlgn="b"/>
                      <a:r>
                        <a:rPr lang="ru-RU" sz="1100" u="none" strike="noStrike">
                          <a:effectLst/>
                          <a:latin typeface="Verdana" pitchFamily="34" charset="0"/>
                          <a:ea typeface="Verdana" pitchFamily="34" charset="0"/>
                          <a:cs typeface="Verdana" pitchFamily="34" charset="0"/>
                        </a:rPr>
                        <a:t> </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a:txBody>
                    <a:bodyPr/>
                    <a:lstStyle/>
                    <a:p>
                      <a:pPr algn="ctr" rtl="0" fontAlgn="ctr"/>
                      <a:r>
                        <a:rPr lang="ru-RU" sz="1100" u="none" strike="noStrike">
                          <a:effectLst/>
                          <a:latin typeface="Verdana" pitchFamily="34" charset="0"/>
                          <a:ea typeface="Verdana" pitchFamily="34" charset="0"/>
                          <a:cs typeface="Verdana" pitchFamily="34" charset="0"/>
                        </a:rPr>
                        <a:t>3.00%</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rtl="0" fontAlgn="ctr"/>
                      <a:r>
                        <a:rPr lang="ru-RU" sz="1100" u="none" strike="noStrike">
                          <a:effectLst/>
                          <a:latin typeface="Verdana" pitchFamily="34" charset="0"/>
                          <a:ea typeface="Verdana" pitchFamily="34" charset="0"/>
                          <a:cs typeface="Verdana" pitchFamily="34" charset="0"/>
                        </a:rPr>
                        <a:t>51</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r>
              <a:tr h="186813">
                <a:tc gridSpan="2">
                  <a:txBody>
                    <a:bodyPr/>
                    <a:lstStyle/>
                    <a:p>
                      <a:pPr algn="l" rtl="0" fontAlgn="b"/>
                      <a:r>
                        <a:rPr lang="en-US" sz="1100" u="none" strike="noStrike">
                          <a:effectLst/>
                          <a:latin typeface="Verdana" pitchFamily="34" charset="0"/>
                          <a:ea typeface="Verdana" pitchFamily="34" charset="0"/>
                          <a:cs typeface="Verdana" pitchFamily="34" charset="0"/>
                        </a:rPr>
                        <a:t>Teacher portal</a:t>
                      </a:r>
                      <a:endParaRPr lang="en-US"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ctr" rtl="0" fontAlgn="ctr"/>
                      <a:r>
                        <a:rPr lang="ru-RU" sz="1100" u="none" strike="noStrike">
                          <a:effectLst/>
                          <a:latin typeface="Verdana" pitchFamily="34" charset="0"/>
                          <a:ea typeface="Verdana" pitchFamily="34" charset="0"/>
                          <a:cs typeface="Verdana" pitchFamily="34" charset="0"/>
                        </a:rPr>
                        <a:t>75.00%</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rtl="0" fontAlgn="ctr"/>
                      <a:r>
                        <a:rPr lang="ru-RU" sz="1100" u="none" strike="noStrike">
                          <a:effectLst/>
                          <a:latin typeface="Verdana" pitchFamily="34" charset="0"/>
                          <a:ea typeface="Verdana" pitchFamily="34" charset="0"/>
                          <a:cs typeface="Verdana" pitchFamily="34" charset="0"/>
                        </a:rPr>
                        <a:t>1262</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r>
              <a:tr h="186813">
                <a:tc>
                  <a:txBody>
                    <a:bodyPr/>
                    <a:lstStyle/>
                    <a:p>
                      <a:pPr algn="l" rtl="0" fontAlgn="b"/>
                      <a:r>
                        <a:rPr lang="en-US" sz="1100" u="none" strike="noStrike">
                          <a:effectLst/>
                          <a:latin typeface="Verdana" pitchFamily="34" charset="0"/>
                          <a:ea typeface="Verdana" pitchFamily="34" charset="0"/>
                          <a:cs typeface="Verdana" pitchFamily="34" charset="0"/>
                        </a:rPr>
                        <a:t>others</a:t>
                      </a:r>
                      <a:endParaRPr lang="en-US"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a:txBody>
                    <a:bodyPr/>
                    <a:lstStyle/>
                    <a:p>
                      <a:pPr algn="l" rtl="0" fontAlgn="b"/>
                      <a:r>
                        <a:rPr lang="ru-RU" sz="1100" u="none" strike="noStrike">
                          <a:effectLst/>
                          <a:latin typeface="Verdana" pitchFamily="34" charset="0"/>
                          <a:ea typeface="Verdana" pitchFamily="34" charset="0"/>
                          <a:cs typeface="Verdana" pitchFamily="34" charset="0"/>
                        </a:rPr>
                        <a:t> </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a:txBody>
                    <a:bodyPr/>
                    <a:lstStyle/>
                    <a:p>
                      <a:pPr algn="ctr" rtl="0" fontAlgn="ctr"/>
                      <a:r>
                        <a:rPr lang="ru-RU" sz="1100" u="none" strike="noStrike">
                          <a:effectLst/>
                          <a:latin typeface="Verdana" pitchFamily="34" charset="0"/>
                          <a:ea typeface="Verdana" pitchFamily="34" charset="0"/>
                          <a:cs typeface="Verdana" pitchFamily="34" charset="0"/>
                        </a:rPr>
                        <a:t>0.80%</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rtl="0" fontAlgn="ctr"/>
                      <a:r>
                        <a:rPr lang="ru-RU" sz="1100" u="none" strike="noStrike">
                          <a:effectLst/>
                          <a:latin typeface="Verdana" pitchFamily="34" charset="0"/>
                          <a:ea typeface="Verdana" pitchFamily="34" charset="0"/>
                          <a:cs typeface="Verdana" pitchFamily="34" charset="0"/>
                        </a:rPr>
                        <a:t>12</a:t>
                      </a:r>
                      <a:endParaRPr lang="ru-RU" sz="1100" b="0"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r>
              <a:tr h="186813">
                <a:tc gridSpan="3">
                  <a:txBody>
                    <a:bodyPr/>
                    <a:lstStyle/>
                    <a:p>
                      <a:pPr algn="r" rtl="0" fontAlgn="b"/>
                      <a:r>
                        <a:rPr lang="en-US" sz="1100" b="1" u="none" strike="noStrike" dirty="0">
                          <a:effectLst/>
                          <a:latin typeface="Verdana" pitchFamily="34" charset="0"/>
                          <a:ea typeface="Verdana" pitchFamily="34" charset="0"/>
                          <a:cs typeface="Verdana" pitchFamily="34" charset="0"/>
                        </a:rPr>
                        <a:t>answered question</a:t>
                      </a:r>
                      <a:endParaRPr lang="en-US" sz="11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hMerge="1">
                  <a:txBody>
                    <a:bodyPr/>
                    <a:lstStyle/>
                    <a:p>
                      <a:endParaRPr lang="ru-RU"/>
                    </a:p>
                  </a:txBody>
                  <a:tcPr/>
                </a:tc>
                <a:tc>
                  <a:txBody>
                    <a:bodyPr/>
                    <a:lstStyle/>
                    <a:p>
                      <a:pPr algn="r" rtl="0" fontAlgn="b"/>
                      <a:r>
                        <a:rPr lang="ru-RU" sz="1100" b="1" u="none" strike="noStrike">
                          <a:effectLst/>
                          <a:latin typeface="Verdana" pitchFamily="34" charset="0"/>
                          <a:ea typeface="Verdana" pitchFamily="34" charset="0"/>
                          <a:cs typeface="Verdana" pitchFamily="34" charset="0"/>
                        </a:rPr>
                        <a:t>1683</a:t>
                      </a:r>
                      <a:endParaRPr lang="ru-RU" sz="11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r>
              <a:tr h="186813">
                <a:tc gridSpan="3">
                  <a:txBody>
                    <a:bodyPr/>
                    <a:lstStyle/>
                    <a:p>
                      <a:pPr algn="r" rtl="0" fontAlgn="b"/>
                      <a:r>
                        <a:rPr lang="en-US" sz="1100" b="1" u="none" strike="noStrike" dirty="0">
                          <a:effectLst/>
                          <a:latin typeface="Verdana" pitchFamily="34" charset="0"/>
                          <a:ea typeface="Verdana" pitchFamily="34" charset="0"/>
                          <a:cs typeface="Verdana" pitchFamily="34" charset="0"/>
                        </a:rPr>
                        <a:t>skipped question</a:t>
                      </a:r>
                      <a:endParaRPr lang="en-US" sz="11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hMerge="1">
                  <a:txBody>
                    <a:bodyPr/>
                    <a:lstStyle/>
                    <a:p>
                      <a:endParaRPr lang="ru-RU"/>
                    </a:p>
                  </a:txBody>
                  <a:tcPr/>
                </a:tc>
                <a:tc>
                  <a:txBody>
                    <a:bodyPr/>
                    <a:lstStyle/>
                    <a:p>
                      <a:pPr algn="r" rtl="0" fontAlgn="b"/>
                      <a:r>
                        <a:rPr lang="ru-RU" sz="1100" b="1" u="none" strike="noStrike" dirty="0">
                          <a:effectLst/>
                          <a:latin typeface="Verdana" pitchFamily="34" charset="0"/>
                          <a:ea typeface="Verdana" pitchFamily="34" charset="0"/>
                          <a:cs typeface="Verdana" pitchFamily="34" charset="0"/>
                        </a:rPr>
                        <a:t>11</a:t>
                      </a:r>
                      <a:endParaRPr lang="ru-RU" sz="11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9" name="Chart 8"/>
          <p:cNvGraphicFramePr>
            <a:graphicFrameLocks/>
          </p:cNvGraphicFramePr>
          <p:nvPr>
            <p:extLst>
              <p:ext uri="{D42A27DB-BD31-4B8C-83A1-F6EECF244321}">
                <p14:modId xmlns:p14="http://schemas.microsoft.com/office/powerpoint/2010/main" val="2631138601"/>
              </p:ext>
            </p:extLst>
          </p:nvPr>
        </p:nvGraphicFramePr>
        <p:xfrm>
          <a:off x="1600200" y="4267200"/>
          <a:ext cx="5943600" cy="199548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128032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of Teacher Trainings in Georgia</a:t>
            </a: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 </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sp>
        <p:nvSpPr>
          <p:cNvPr id="6" name="Rectangle 5"/>
          <p:cNvSpPr/>
          <p:nvPr/>
        </p:nvSpPr>
        <p:spPr>
          <a:xfrm>
            <a:off x="2354449" y="3163669"/>
            <a:ext cx="4294766" cy="646331"/>
          </a:xfrm>
          <a:prstGeom prst="rect">
            <a:avLst/>
          </a:prstGeom>
        </p:spPr>
        <p:txBody>
          <a:bodyPr wrap="none">
            <a:spAutoFit/>
          </a:bodyPr>
          <a:lstStyle/>
          <a:p>
            <a:pPr algn="ctr"/>
            <a:r>
              <a:rPr lang="en-US" sz="3600" b="1" dirty="0" smtClean="0">
                <a:latin typeface="Verdana" pitchFamily="34" charset="0"/>
                <a:ea typeface="Verdana" pitchFamily="34" charset="0"/>
                <a:cs typeface="Verdana" pitchFamily="34" charset="0"/>
              </a:rPr>
              <a:t>Visiting Schools</a:t>
            </a:r>
            <a:endParaRPr lang="ru-RU" sz="3600" b="1" dirty="0">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of Teacher Trainings in Georgia</a:t>
            </a: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 </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pic>
        <p:nvPicPr>
          <p:cNvPr id="655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3300" y="1489073"/>
            <a:ext cx="3876675" cy="223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 name="Group 2"/>
          <p:cNvGrpSpPr/>
          <p:nvPr/>
        </p:nvGrpSpPr>
        <p:grpSpPr>
          <a:xfrm>
            <a:off x="457200" y="1475342"/>
            <a:ext cx="3895725" cy="2436258"/>
            <a:chOff x="457200" y="1514474"/>
            <a:chExt cx="3895725" cy="2436258"/>
          </a:xfrm>
        </p:grpSpPr>
        <p:pic>
          <p:nvPicPr>
            <p:cNvPr id="655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514474"/>
              <a:ext cx="3895725" cy="223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740425" y="3581400"/>
              <a:ext cx="3374375" cy="369332"/>
            </a:xfrm>
            <a:prstGeom prst="rect">
              <a:avLst/>
            </a:prstGeom>
            <a:solidFill>
              <a:srgbClr val="EEEEEE"/>
            </a:solidFill>
          </p:spPr>
          <p:txBody>
            <a:bodyPr wrap="square" rtlCol="0">
              <a:spAutoFit/>
            </a:bodyPr>
            <a:lstStyle/>
            <a:p>
              <a:pPr algn="ctr"/>
              <a:r>
                <a:rPr lang="en-US" dirty="0" smtClean="0"/>
                <a:t>Kutaisi </a:t>
              </a:r>
              <a:endParaRPr lang="ru-RU" dirty="0"/>
            </a:p>
          </p:txBody>
        </p:sp>
      </p:grpSp>
      <p:sp>
        <p:nvSpPr>
          <p:cNvPr id="16" name="TextBox 15"/>
          <p:cNvSpPr txBox="1"/>
          <p:nvPr/>
        </p:nvSpPr>
        <p:spPr>
          <a:xfrm>
            <a:off x="5117450" y="3593068"/>
            <a:ext cx="3374375" cy="369332"/>
          </a:xfrm>
          <a:prstGeom prst="rect">
            <a:avLst/>
          </a:prstGeom>
          <a:solidFill>
            <a:srgbClr val="EEEEEE"/>
          </a:solidFill>
        </p:spPr>
        <p:txBody>
          <a:bodyPr wrap="square" rtlCol="0">
            <a:spAutoFit/>
          </a:bodyPr>
          <a:lstStyle/>
          <a:p>
            <a:pPr algn="ctr"/>
            <a:r>
              <a:rPr lang="en-US" dirty="0" smtClean="0"/>
              <a:t>Kutaisi </a:t>
            </a:r>
            <a:endParaRPr lang="ru-RU" dirty="0"/>
          </a:p>
        </p:txBody>
      </p:sp>
      <p:grpSp>
        <p:nvGrpSpPr>
          <p:cNvPr id="6" name="Group 5"/>
          <p:cNvGrpSpPr/>
          <p:nvPr/>
        </p:nvGrpSpPr>
        <p:grpSpPr>
          <a:xfrm>
            <a:off x="5155550" y="3990975"/>
            <a:ext cx="3133725" cy="2562225"/>
            <a:chOff x="5155550" y="3990975"/>
            <a:chExt cx="3133725" cy="2562225"/>
          </a:xfrm>
        </p:grpSpPr>
        <p:pic>
          <p:nvPicPr>
            <p:cNvPr id="6554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55550" y="3990975"/>
              <a:ext cx="3133725" cy="235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TextBox 20"/>
            <p:cNvSpPr txBox="1"/>
            <p:nvPr/>
          </p:nvSpPr>
          <p:spPr>
            <a:xfrm>
              <a:off x="5328912" y="6183868"/>
              <a:ext cx="2845450" cy="369332"/>
            </a:xfrm>
            <a:prstGeom prst="rect">
              <a:avLst/>
            </a:prstGeom>
            <a:solidFill>
              <a:srgbClr val="EEEEEE"/>
            </a:solidFill>
          </p:spPr>
          <p:txBody>
            <a:bodyPr wrap="square" rtlCol="0">
              <a:spAutoFit/>
            </a:bodyPr>
            <a:lstStyle/>
            <a:p>
              <a:pPr algn="ctr"/>
              <a:r>
                <a:rPr lang="en-US" u="sng" dirty="0" err="1" smtClean="0"/>
                <a:t>Gori</a:t>
              </a:r>
              <a:endParaRPr lang="ru-RU" u="sng" dirty="0"/>
            </a:p>
          </p:txBody>
        </p:sp>
      </p:grpSp>
      <p:grpSp>
        <p:nvGrpSpPr>
          <p:cNvPr id="4" name="Group 3"/>
          <p:cNvGrpSpPr/>
          <p:nvPr/>
        </p:nvGrpSpPr>
        <p:grpSpPr>
          <a:xfrm>
            <a:off x="740425" y="4038600"/>
            <a:ext cx="3171825" cy="2527816"/>
            <a:chOff x="740425" y="4038600"/>
            <a:chExt cx="3171825" cy="2527816"/>
          </a:xfrm>
        </p:grpSpPr>
        <p:pic>
          <p:nvPicPr>
            <p:cNvPr id="6554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0425" y="4038600"/>
              <a:ext cx="3171825" cy="2343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TextBox 21"/>
            <p:cNvSpPr txBox="1"/>
            <p:nvPr/>
          </p:nvSpPr>
          <p:spPr>
            <a:xfrm>
              <a:off x="892825" y="6197084"/>
              <a:ext cx="2917175" cy="369332"/>
            </a:xfrm>
            <a:prstGeom prst="rect">
              <a:avLst/>
            </a:prstGeom>
            <a:solidFill>
              <a:srgbClr val="EEEEEE"/>
            </a:solidFill>
          </p:spPr>
          <p:txBody>
            <a:bodyPr wrap="square" rtlCol="0">
              <a:spAutoFit/>
            </a:bodyPr>
            <a:lstStyle/>
            <a:p>
              <a:pPr algn="ctr"/>
              <a:r>
                <a:rPr lang="en-US" dirty="0" err="1" smtClean="0"/>
                <a:t>Khulo</a:t>
              </a:r>
              <a:endParaRPr lang="ru-RU" dirty="0"/>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pic>
        <p:nvPicPr>
          <p:cNvPr id="665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599" y="1485384"/>
            <a:ext cx="3000375" cy="2305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5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599" y="4076700"/>
            <a:ext cx="3121867" cy="209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56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8525" y="1453634"/>
            <a:ext cx="3086100" cy="232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4076700"/>
            <a:ext cx="3200400" cy="232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930925" y="3592036"/>
            <a:ext cx="2726675" cy="369332"/>
          </a:xfrm>
          <a:prstGeom prst="rect">
            <a:avLst/>
          </a:prstGeom>
          <a:solidFill>
            <a:srgbClr val="EEEEEE"/>
          </a:solidFill>
        </p:spPr>
        <p:txBody>
          <a:bodyPr wrap="square" rtlCol="0">
            <a:spAutoFit/>
          </a:bodyPr>
          <a:lstStyle/>
          <a:p>
            <a:pPr algn="ctr"/>
            <a:r>
              <a:rPr lang="en-US" dirty="0" err="1" smtClean="0"/>
              <a:t>Telavi</a:t>
            </a:r>
            <a:endParaRPr lang="ru-RU" dirty="0"/>
          </a:p>
        </p:txBody>
      </p:sp>
      <p:sp>
        <p:nvSpPr>
          <p:cNvPr id="13" name="TextBox 12"/>
          <p:cNvSpPr txBox="1"/>
          <p:nvPr/>
        </p:nvSpPr>
        <p:spPr>
          <a:xfrm>
            <a:off x="5360050" y="3605768"/>
            <a:ext cx="2726675" cy="369332"/>
          </a:xfrm>
          <a:prstGeom prst="rect">
            <a:avLst/>
          </a:prstGeom>
          <a:solidFill>
            <a:srgbClr val="EEEEEE"/>
          </a:solidFill>
        </p:spPr>
        <p:txBody>
          <a:bodyPr wrap="square" rtlCol="0">
            <a:spAutoFit/>
          </a:bodyPr>
          <a:lstStyle/>
          <a:p>
            <a:pPr algn="ctr"/>
            <a:r>
              <a:rPr lang="en-US" dirty="0" err="1"/>
              <a:t>G</a:t>
            </a:r>
            <a:r>
              <a:rPr lang="en-US" dirty="0" err="1" smtClean="0"/>
              <a:t>ardabani</a:t>
            </a:r>
            <a:endParaRPr lang="ru-RU" dirty="0"/>
          </a:p>
        </p:txBody>
      </p:sp>
      <p:sp>
        <p:nvSpPr>
          <p:cNvPr id="14" name="TextBox 13"/>
          <p:cNvSpPr txBox="1"/>
          <p:nvPr/>
        </p:nvSpPr>
        <p:spPr>
          <a:xfrm>
            <a:off x="5379194" y="6101834"/>
            <a:ext cx="2726675" cy="369332"/>
          </a:xfrm>
          <a:prstGeom prst="rect">
            <a:avLst/>
          </a:prstGeom>
          <a:solidFill>
            <a:srgbClr val="EEEEEE"/>
          </a:solidFill>
        </p:spPr>
        <p:txBody>
          <a:bodyPr wrap="square" rtlCol="0">
            <a:spAutoFit/>
          </a:bodyPr>
          <a:lstStyle/>
          <a:p>
            <a:pPr algn="ctr"/>
            <a:r>
              <a:rPr lang="en-US" dirty="0" err="1" smtClean="0"/>
              <a:t>Signagi</a:t>
            </a:r>
            <a:endParaRPr lang="ru-RU" dirty="0"/>
          </a:p>
        </p:txBody>
      </p:sp>
      <p:sp>
        <p:nvSpPr>
          <p:cNvPr id="15" name="TextBox 14"/>
          <p:cNvSpPr txBox="1"/>
          <p:nvPr/>
        </p:nvSpPr>
        <p:spPr>
          <a:xfrm>
            <a:off x="930925" y="6195536"/>
            <a:ext cx="2726675" cy="369332"/>
          </a:xfrm>
          <a:prstGeom prst="rect">
            <a:avLst/>
          </a:prstGeom>
          <a:solidFill>
            <a:srgbClr val="EEEEEE"/>
          </a:solidFill>
        </p:spPr>
        <p:txBody>
          <a:bodyPr wrap="square" rtlCol="0">
            <a:spAutoFit/>
          </a:bodyPr>
          <a:lstStyle/>
          <a:p>
            <a:pPr algn="ctr"/>
            <a:r>
              <a:rPr lang="en-US" dirty="0" err="1" smtClean="0"/>
              <a:t>Akhmeta</a:t>
            </a:r>
            <a:endParaRPr lang="ru-RU"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pic>
        <p:nvPicPr>
          <p:cNvPr id="675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990725"/>
            <a:ext cx="3667125" cy="253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758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14900" y="1981200"/>
            <a:ext cx="3848100" cy="254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15"/>
          <p:cNvSpPr txBox="1"/>
          <p:nvPr/>
        </p:nvSpPr>
        <p:spPr>
          <a:xfrm>
            <a:off x="5486400" y="4339709"/>
            <a:ext cx="2726675" cy="369332"/>
          </a:xfrm>
          <a:prstGeom prst="rect">
            <a:avLst/>
          </a:prstGeom>
          <a:solidFill>
            <a:srgbClr val="EEEEEE"/>
          </a:solidFill>
        </p:spPr>
        <p:txBody>
          <a:bodyPr wrap="square" rtlCol="0">
            <a:spAutoFit/>
          </a:bodyPr>
          <a:lstStyle/>
          <a:p>
            <a:pPr algn="ctr"/>
            <a:r>
              <a:rPr lang="en-US" dirty="0" smtClean="0"/>
              <a:t>Tbilisi #169</a:t>
            </a:r>
            <a:endParaRPr lang="ru-RU" dirty="0"/>
          </a:p>
        </p:txBody>
      </p:sp>
      <p:sp>
        <p:nvSpPr>
          <p:cNvPr id="17" name="TextBox 16"/>
          <p:cNvSpPr txBox="1"/>
          <p:nvPr/>
        </p:nvSpPr>
        <p:spPr>
          <a:xfrm>
            <a:off x="1079824" y="4339709"/>
            <a:ext cx="2726675" cy="369332"/>
          </a:xfrm>
          <a:prstGeom prst="rect">
            <a:avLst/>
          </a:prstGeom>
          <a:solidFill>
            <a:srgbClr val="EEEEEE"/>
          </a:solidFill>
        </p:spPr>
        <p:txBody>
          <a:bodyPr wrap="square" rtlCol="0">
            <a:spAutoFit/>
          </a:bodyPr>
          <a:lstStyle/>
          <a:p>
            <a:pPr algn="ctr"/>
            <a:r>
              <a:rPr lang="en-US" dirty="0" smtClean="0"/>
              <a:t>Tbilisi #169</a:t>
            </a:r>
            <a:endParaRPr lang="ru-RU" dirty="0"/>
          </a:p>
        </p:txBody>
      </p:sp>
    </p:spTree>
    <p:extLst>
      <p:ext uri="{BB962C8B-B14F-4D97-AF65-F5344CB8AC3E}">
        <p14:creationId xmlns:p14="http://schemas.microsoft.com/office/powerpoint/2010/main" val="31418940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 </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sp>
        <p:nvSpPr>
          <p:cNvPr id="6" name="Rectangle 5"/>
          <p:cNvSpPr/>
          <p:nvPr/>
        </p:nvSpPr>
        <p:spPr>
          <a:xfrm>
            <a:off x="1836763" y="2895600"/>
            <a:ext cx="5205271" cy="646331"/>
          </a:xfrm>
          <a:prstGeom prst="rect">
            <a:avLst/>
          </a:prstGeom>
        </p:spPr>
        <p:txBody>
          <a:bodyPr wrap="none">
            <a:spAutoFit/>
          </a:bodyPr>
          <a:lstStyle/>
          <a:p>
            <a:pPr algn="ctr"/>
            <a:r>
              <a:rPr lang="en-US" sz="3600" b="1" dirty="0" smtClean="0">
                <a:latin typeface="Verdana" pitchFamily="34" charset="0"/>
                <a:ea typeface="Verdana" pitchFamily="34" charset="0"/>
                <a:cs typeface="Verdana" pitchFamily="34" charset="0"/>
              </a:rPr>
              <a:t>Highlighted Issues </a:t>
            </a:r>
            <a:endParaRPr lang="ru-RU" sz="3600" b="1" dirty="0">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sp>
        <p:nvSpPr>
          <p:cNvPr id="4" name="Rectangle 3"/>
          <p:cNvSpPr/>
          <p:nvPr/>
        </p:nvSpPr>
        <p:spPr>
          <a:xfrm>
            <a:off x="228600" y="1542395"/>
            <a:ext cx="8534400" cy="4708981"/>
          </a:xfrm>
          <a:prstGeom prst="rect">
            <a:avLst/>
          </a:prstGeom>
        </p:spPr>
        <p:txBody>
          <a:bodyPr wrap="square">
            <a:spAutoFit/>
          </a:bodyPr>
          <a:lstStyle/>
          <a:p>
            <a:pPr lvl="0">
              <a:buFont typeface="Arial" pitchFamily="34" charset="0"/>
              <a:buChar char="•"/>
            </a:pPr>
            <a:r>
              <a:rPr lang="en-US" sz="2000" dirty="0" smtClean="0">
                <a:latin typeface="Verdana" pitchFamily="34" charset="0"/>
                <a:ea typeface="Verdana" pitchFamily="34" charset="0"/>
                <a:cs typeface="Verdana" pitchFamily="34" charset="0"/>
              </a:rPr>
              <a:t> </a:t>
            </a:r>
            <a:r>
              <a:rPr lang="en-US" sz="2000" dirty="0" smtClean="0">
                <a:latin typeface="Verdana" pitchFamily="34" charset="0"/>
                <a:ea typeface="Verdana" pitchFamily="34" charset="0"/>
                <a:cs typeface="Verdana" pitchFamily="34" charset="0"/>
              </a:rPr>
              <a:t>Battery life — the battery work lasts only 35-50 minutes.</a:t>
            </a:r>
          </a:p>
          <a:p>
            <a:pPr lvl="0"/>
            <a:r>
              <a:rPr lang="en-US" sz="2000" dirty="0" smtClean="0">
                <a:latin typeface="Verdana" pitchFamily="34" charset="0"/>
                <a:ea typeface="Verdana" pitchFamily="34" charset="0"/>
                <a:cs typeface="Verdana" pitchFamily="34" charset="0"/>
              </a:rPr>
              <a:t>Sometimes teachers are not able to use it on the second lesson. </a:t>
            </a:r>
          </a:p>
          <a:p>
            <a:pPr lvl="0"/>
            <a:endParaRPr lang="en-US" sz="2000" dirty="0" smtClean="0">
              <a:latin typeface="Verdana" pitchFamily="34" charset="0"/>
              <a:ea typeface="Verdana" pitchFamily="34" charset="0"/>
              <a:cs typeface="Verdana" pitchFamily="34" charset="0"/>
            </a:endParaRPr>
          </a:p>
          <a:p>
            <a:pPr lvl="0">
              <a:buFont typeface="Arial" pitchFamily="34" charset="0"/>
              <a:buChar char="•"/>
            </a:pPr>
            <a:r>
              <a:rPr lang="en-US" sz="2000" dirty="0" smtClean="0">
                <a:latin typeface="Verdana" pitchFamily="34" charset="0"/>
                <a:ea typeface="Verdana" pitchFamily="34" charset="0"/>
                <a:cs typeface="Verdana" pitchFamily="34" charset="0"/>
              </a:rPr>
              <a:t> </a:t>
            </a:r>
            <a:r>
              <a:rPr lang="en-US" sz="2000" dirty="0" err="1" smtClean="0">
                <a:latin typeface="Verdana" pitchFamily="34" charset="0"/>
                <a:ea typeface="Verdana" pitchFamily="34" charset="0"/>
                <a:cs typeface="Verdana" pitchFamily="34" charset="0"/>
              </a:rPr>
              <a:t>Buki</a:t>
            </a:r>
            <a:r>
              <a:rPr lang="en-US" sz="2000" dirty="0" smtClean="0">
                <a:latin typeface="Verdana" pitchFamily="34" charset="0"/>
                <a:ea typeface="Verdana" pitchFamily="34" charset="0"/>
                <a:cs typeface="Verdana" pitchFamily="34" charset="0"/>
              </a:rPr>
              <a:t> screen is too small for teachers, it’s hard </a:t>
            </a:r>
          </a:p>
          <a:p>
            <a:pPr lvl="0"/>
            <a:r>
              <a:rPr lang="en-US" sz="2000" dirty="0" smtClean="0">
                <a:latin typeface="Verdana" pitchFamily="34" charset="0"/>
                <a:ea typeface="Verdana" pitchFamily="34" charset="0"/>
                <a:cs typeface="Verdana" pitchFamily="34" charset="0"/>
              </a:rPr>
              <a:t>to create content on it. It’s small for </a:t>
            </a:r>
            <a:r>
              <a:rPr lang="en-US" sz="2000" dirty="0" err="1" smtClean="0">
                <a:latin typeface="Verdana" pitchFamily="34" charset="0"/>
                <a:ea typeface="Verdana" pitchFamily="34" charset="0"/>
                <a:cs typeface="Verdana" pitchFamily="34" charset="0"/>
              </a:rPr>
              <a:t>mythware</a:t>
            </a:r>
            <a:r>
              <a:rPr lang="en-US" sz="2000" dirty="0" smtClean="0">
                <a:latin typeface="Verdana" pitchFamily="34" charset="0"/>
                <a:ea typeface="Verdana" pitchFamily="34" charset="0"/>
                <a:cs typeface="Verdana" pitchFamily="34" charset="0"/>
              </a:rPr>
              <a:t> </a:t>
            </a:r>
          </a:p>
          <a:p>
            <a:pPr lvl="0"/>
            <a:r>
              <a:rPr lang="en-US" sz="2000" dirty="0" smtClean="0">
                <a:latin typeface="Verdana" pitchFamily="34" charset="0"/>
                <a:ea typeface="Verdana" pitchFamily="34" charset="0"/>
                <a:cs typeface="Verdana" pitchFamily="34" charset="0"/>
              </a:rPr>
              <a:t>screen resolution. </a:t>
            </a:r>
            <a:r>
              <a:rPr lang="en-US" dirty="0" smtClean="0">
                <a:latin typeface="Verdana" pitchFamily="34" charset="0"/>
                <a:ea typeface="Verdana" pitchFamily="34" charset="0"/>
                <a:cs typeface="Verdana" pitchFamily="34" charset="0"/>
              </a:rPr>
              <a:t>We can observe it on the photo. </a:t>
            </a:r>
          </a:p>
          <a:p>
            <a:pPr lvl="0"/>
            <a:r>
              <a:rPr lang="en-US" sz="2000" dirty="0" smtClean="0">
                <a:latin typeface="Verdana" pitchFamily="34" charset="0"/>
                <a:ea typeface="Verdana" pitchFamily="34" charset="0"/>
                <a:cs typeface="Verdana" pitchFamily="34" charset="0"/>
              </a:rPr>
              <a:t>   </a:t>
            </a:r>
          </a:p>
          <a:p>
            <a:pPr lvl="0">
              <a:buFont typeface="Arial" pitchFamily="34" charset="0"/>
              <a:buChar char="•"/>
            </a:pPr>
            <a:r>
              <a:rPr lang="en-US" sz="2000" dirty="0" smtClean="0">
                <a:latin typeface="Verdana" pitchFamily="34" charset="0"/>
                <a:ea typeface="Verdana" pitchFamily="34" charset="0"/>
                <a:cs typeface="Verdana" pitchFamily="34" charset="0"/>
              </a:rPr>
              <a:t> </a:t>
            </a:r>
            <a:r>
              <a:rPr lang="en-US" sz="2000" dirty="0" smtClean="0">
                <a:latin typeface="Verdana" pitchFamily="34" charset="0"/>
                <a:ea typeface="Verdana" pitchFamily="34" charset="0"/>
                <a:cs typeface="Verdana" pitchFamily="34" charset="0"/>
              </a:rPr>
              <a:t>Wi-Fi connection problems</a:t>
            </a:r>
          </a:p>
          <a:p>
            <a:pPr lvl="0">
              <a:buFont typeface="Arial" pitchFamily="34" charset="0"/>
              <a:buChar char="•"/>
            </a:pPr>
            <a:endParaRPr lang="en-US" sz="2000" dirty="0">
              <a:latin typeface="Verdana" pitchFamily="34" charset="0"/>
              <a:ea typeface="Verdana" pitchFamily="34" charset="0"/>
              <a:cs typeface="Verdana" pitchFamily="34" charset="0"/>
            </a:endParaRPr>
          </a:p>
          <a:p>
            <a:pPr lvl="0">
              <a:buFont typeface="Arial" pitchFamily="34" charset="0"/>
              <a:buChar char="•"/>
            </a:pPr>
            <a:r>
              <a:rPr lang="en-US" sz="2000" dirty="0" smtClean="0">
                <a:latin typeface="Verdana" pitchFamily="34" charset="0"/>
                <a:ea typeface="Verdana" pitchFamily="34" charset="0"/>
                <a:cs typeface="Verdana" pitchFamily="34" charset="0"/>
              </a:rPr>
              <a:t> Small </a:t>
            </a:r>
            <a:r>
              <a:rPr lang="en-US" sz="2000" dirty="0">
                <a:latin typeface="Verdana" pitchFamily="34" charset="0"/>
                <a:ea typeface="Verdana" pitchFamily="34" charset="0"/>
                <a:cs typeface="Verdana" pitchFamily="34" charset="0"/>
              </a:rPr>
              <a:t>hard drive </a:t>
            </a:r>
            <a:endParaRPr lang="en-US" sz="2000" dirty="0" smtClean="0">
              <a:latin typeface="Verdana" pitchFamily="34" charset="0"/>
              <a:ea typeface="Verdana" pitchFamily="34" charset="0"/>
              <a:cs typeface="Verdana" pitchFamily="34" charset="0"/>
            </a:endParaRPr>
          </a:p>
          <a:p>
            <a:pPr lvl="0">
              <a:buFont typeface="Arial" pitchFamily="34" charset="0"/>
              <a:buChar char="•"/>
            </a:pPr>
            <a:endParaRPr lang="en-US" sz="2000" dirty="0">
              <a:latin typeface="Verdana" pitchFamily="34" charset="0"/>
              <a:ea typeface="Verdana" pitchFamily="34" charset="0"/>
              <a:cs typeface="Verdana" pitchFamily="34" charset="0"/>
            </a:endParaRPr>
          </a:p>
          <a:p>
            <a:pPr lvl="0">
              <a:buFont typeface="Arial" pitchFamily="34" charset="0"/>
              <a:buChar char="•"/>
            </a:pPr>
            <a:r>
              <a:rPr lang="en-US" sz="2000" dirty="0" smtClean="0">
                <a:latin typeface="Verdana" pitchFamily="34" charset="0"/>
                <a:ea typeface="Verdana" pitchFamily="34" charset="0"/>
                <a:cs typeface="Verdana" pitchFamily="34" charset="0"/>
              </a:rPr>
              <a:t> </a:t>
            </a:r>
            <a:r>
              <a:rPr lang="en-US" sz="2000" dirty="0">
                <a:latin typeface="Verdana" pitchFamily="34" charset="0"/>
                <a:ea typeface="Verdana" pitchFamily="34" charset="0"/>
                <a:cs typeface="Verdana" pitchFamily="34" charset="0"/>
              </a:rPr>
              <a:t>Teachers can’t share from their desktops big files and slideshows.  In addition, they expressed frustration with the slow refresh rates (10s of seconds) when they share their desktop and sending quiz to students</a:t>
            </a:r>
            <a:r>
              <a:rPr lang="en-US" sz="2000" dirty="0" smtClean="0">
                <a:latin typeface="Verdana" pitchFamily="34" charset="0"/>
                <a:ea typeface="Verdana" pitchFamily="34" charset="0"/>
                <a:cs typeface="Verdana" pitchFamily="34" charset="0"/>
              </a:rPr>
              <a:t>.</a:t>
            </a:r>
          </a:p>
        </p:txBody>
      </p:sp>
      <p:pic>
        <p:nvPicPr>
          <p:cNvPr id="74754" name="Picture 2"/>
          <p:cNvPicPr>
            <a:picLocks noChangeAspect="1" noChangeArrowheads="1"/>
          </p:cNvPicPr>
          <p:nvPr/>
        </p:nvPicPr>
        <p:blipFill>
          <a:blip r:embed="rId3" cstate="print"/>
          <a:srcRect/>
          <a:stretch>
            <a:fillRect/>
          </a:stretch>
        </p:blipFill>
        <p:spPr bwMode="auto">
          <a:xfrm>
            <a:off x="6441857" y="2743200"/>
            <a:ext cx="2333843" cy="1905000"/>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 </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sp>
        <p:nvSpPr>
          <p:cNvPr id="9" name="Rectangle 8"/>
          <p:cNvSpPr/>
          <p:nvPr/>
        </p:nvSpPr>
        <p:spPr>
          <a:xfrm>
            <a:off x="381000" y="1600200"/>
            <a:ext cx="8382000" cy="2031325"/>
          </a:xfrm>
          <a:prstGeom prst="rect">
            <a:avLst/>
          </a:prstGeom>
        </p:spPr>
        <p:txBody>
          <a:bodyPr wrap="square">
            <a:spAutoFit/>
          </a:bodyPr>
          <a:lstStyle/>
          <a:p>
            <a:pPr lvl="0">
              <a:buFont typeface="Arial" pitchFamily="34" charset="0"/>
              <a:buChar char="•"/>
            </a:pPr>
            <a:r>
              <a:rPr lang="en-US" dirty="0" smtClean="0">
                <a:latin typeface="Verdana" pitchFamily="34" charset="0"/>
                <a:ea typeface="Verdana" pitchFamily="34" charset="0"/>
                <a:cs typeface="Verdana" pitchFamily="34" charset="0"/>
              </a:rPr>
              <a:t> Students </a:t>
            </a:r>
            <a:r>
              <a:rPr lang="en-US" dirty="0">
                <a:latin typeface="Verdana" pitchFamily="34" charset="0"/>
                <a:ea typeface="Verdana" pitchFamily="34" charset="0"/>
                <a:cs typeface="Verdana" pitchFamily="34" charset="0"/>
              </a:rPr>
              <a:t>damage </a:t>
            </a:r>
            <a:r>
              <a:rPr lang="en-US" dirty="0" err="1">
                <a:latin typeface="Verdana" pitchFamily="34" charset="0"/>
                <a:ea typeface="Verdana" pitchFamily="34" charset="0"/>
                <a:cs typeface="Verdana" pitchFamily="34" charset="0"/>
              </a:rPr>
              <a:t>Buki</a:t>
            </a:r>
            <a:r>
              <a:rPr lang="en-US" dirty="0">
                <a:latin typeface="Verdana" pitchFamily="34" charset="0"/>
                <a:ea typeface="Verdana" pitchFamily="34" charset="0"/>
                <a:cs typeface="Verdana" pitchFamily="34" charset="0"/>
              </a:rPr>
              <a:t> at </a:t>
            </a:r>
            <a:r>
              <a:rPr lang="en-US" dirty="0" smtClean="0">
                <a:latin typeface="Verdana" pitchFamily="34" charset="0"/>
                <a:ea typeface="Verdana" pitchFamily="34" charset="0"/>
                <a:cs typeface="Verdana" pitchFamily="34" charset="0"/>
              </a:rPr>
              <a:t>home or </a:t>
            </a:r>
            <a:r>
              <a:rPr lang="en-US" dirty="0">
                <a:latin typeface="Verdana" pitchFamily="34" charset="0"/>
                <a:ea typeface="Verdana" pitchFamily="34" charset="0"/>
                <a:cs typeface="Verdana" pitchFamily="34" charset="0"/>
              </a:rPr>
              <a:t>bring computers with software issues from </a:t>
            </a:r>
            <a:r>
              <a:rPr lang="en-US" dirty="0" smtClean="0">
                <a:latin typeface="Verdana" pitchFamily="34" charset="0"/>
                <a:ea typeface="Verdana" pitchFamily="34" charset="0"/>
                <a:cs typeface="Verdana" pitchFamily="34" charset="0"/>
              </a:rPr>
              <a:t>home.</a:t>
            </a:r>
          </a:p>
          <a:p>
            <a:pPr lvl="0">
              <a:buFont typeface="Arial" pitchFamily="34" charset="0"/>
              <a:buChar char="•"/>
            </a:pPr>
            <a:endParaRPr lang="en-US" dirty="0">
              <a:latin typeface="Verdana" pitchFamily="34" charset="0"/>
              <a:ea typeface="Verdana" pitchFamily="34" charset="0"/>
              <a:cs typeface="Verdana" pitchFamily="34" charset="0"/>
            </a:endParaRPr>
          </a:p>
          <a:p>
            <a:pPr>
              <a:buFont typeface="Arial" pitchFamily="34" charset="0"/>
              <a:buChar char="•"/>
            </a:pPr>
            <a:r>
              <a:rPr lang="en-US" dirty="0" smtClean="0">
                <a:latin typeface="Verdana" pitchFamily="34" charset="0"/>
                <a:ea typeface="Verdana" pitchFamily="34" charset="0"/>
                <a:cs typeface="Verdana" pitchFamily="34" charset="0"/>
              </a:rPr>
              <a:t> Parents </a:t>
            </a:r>
            <a:r>
              <a:rPr lang="en-US" dirty="0">
                <a:latin typeface="Verdana" pitchFamily="34" charset="0"/>
                <a:ea typeface="Verdana" pitchFamily="34" charset="0"/>
                <a:cs typeface="Verdana" pitchFamily="34" charset="0"/>
              </a:rPr>
              <a:t>install new programs that affect the </a:t>
            </a:r>
            <a:r>
              <a:rPr lang="en-US" dirty="0" err="1">
                <a:latin typeface="Verdana" pitchFamily="34" charset="0"/>
                <a:ea typeface="Verdana" pitchFamily="34" charset="0"/>
                <a:cs typeface="Verdana" pitchFamily="34" charset="0"/>
              </a:rPr>
              <a:t>Buki</a:t>
            </a:r>
            <a:r>
              <a:rPr lang="en-US" dirty="0">
                <a:latin typeface="Verdana" pitchFamily="34" charset="0"/>
                <a:ea typeface="Verdana" pitchFamily="34" charset="0"/>
                <a:cs typeface="Verdana" pitchFamily="34" charset="0"/>
              </a:rPr>
              <a:t> programs that overload the </a:t>
            </a:r>
            <a:r>
              <a:rPr lang="en-US" dirty="0" smtClean="0">
                <a:latin typeface="Verdana" pitchFamily="34" charset="0"/>
                <a:ea typeface="Verdana" pitchFamily="34" charset="0"/>
                <a:cs typeface="Verdana" pitchFamily="34" charset="0"/>
              </a:rPr>
              <a:t>system.</a:t>
            </a:r>
            <a:endParaRPr lang="ru-RU" dirty="0">
              <a:latin typeface="Verdana" pitchFamily="34" charset="0"/>
              <a:ea typeface="Verdana" pitchFamily="34" charset="0"/>
              <a:cs typeface="Verdana" pitchFamily="34" charset="0"/>
            </a:endParaRPr>
          </a:p>
          <a:p>
            <a:pPr lvl="0">
              <a:buFont typeface="Arial" pitchFamily="34" charset="0"/>
              <a:buChar char="•"/>
            </a:pPr>
            <a:endParaRPr lang="en-US" dirty="0" smtClean="0">
              <a:latin typeface="Verdana" pitchFamily="34" charset="0"/>
              <a:ea typeface="Verdana" pitchFamily="34" charset="0"/>
              <a:cs typeface="Verdana" pitchFamily="34" charset="0"/>
            </a:endParaRPr>
          </a:p>
          <a:p>
            <a:pPr lvl="0">
              <a:buFont typeface="Arial" pitchFamily="34" charset="0"/>
              <a:buChar char="•"/>
            </a:pPr>
            <a:r>
              <a:rPr lang="en-US" dirty="0" smtClean="0">
                <a:latin typeface="Verdana" pitchFamily="34" charset="0"/>
                <a:ea typeface="Verdana" pitchFamily="34" charset="0"/>
                <a:cs typeface="Verdana" pitchFamily="34" charset="0"/>
              </a:rPr>
              <a:t> Technical </a:t>
            </a:r>
            <a:r>
              <a:rPr lang="en-US" dirty="0">
                <a:latin typeface="Verdana" pitchFamily="34" charset="0"/>
                <a:ea typeface="Verdana" pitchFamily="34" charset="0"/>
                <a:cs typeface="Verdana" pitchFamily="34" charset="0"/>
              </a:rPr>
              <a:t>support </a:t>
            </a:r>
            <a:r>
              <a:rPr lang="en-US" dirty="0" smtClean="0">
                <a:latin typeface="Verdana" pitchFamily="34" charset="0"/>
                <a:ea typeface="Verdana" pitchFamily="34" charset="0"/>
                <a:cs typeface="Verdana" pitchFamily="34" charset="0"/>
              </a:rPr>
              <a:t>from IT managers. </a:t>
            </a:r>
            <a:endParaRPr lang="ru-RU" dirty="0">
              <a:latin typeface="Verdana" pitchFamily="34" charset="0"/>
              <a:ea typeface="Verdana" pitchFamily="34" charset="0"/>
              <a:cs typeface="Verdana"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of Teacher Trainings in Georgia</a:t>
            </a: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 </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sp>
        <p:nvSpPr>
          <p:cNvPr id="6" name="Rectangle 5"/>
          <p:cNvSpPr/>
          <p:nvPr/>
        </p:nvSpPr>
        <p:spPr>
          <a:xfrm>
            <a:off x="2153237" y="3200400"/>
            <a:ext cx="4823756" cy="1077218"/>
          </a:xfrm>
          <a:prstGeom prst="rect">
            <a:avLst/>
          </a:prstGeom>
        </p:spPr>
        <p:txBody>
          <a:bodyPr wrap="none">
            <a:spAutoFit/>
          </a:bodyPr>
          <a:lstStyle/>
          <a:p>
            <a:pPr algn="ctr"/>
            <a:r>
              <a:rPr lang="en-US" sz="3600" b="1" dirty="0" smtClean="0">
                <a:latin typeface="Verdana" pitchFamily="34" charset="0"/>
                <a:ea typeface="Verdana" pitchFamily="34" charset="0"/>
                <a:cs typeface="Verdana" pitchFamily="34" charset="0"/>
              </a:rPr>
              <a:t>Teacher Trainings</a:t>
            </a:r>
            <a:endParaRPr lang="en-US" sz="2800" dirty="0" smtClean="0">
              <a:latin typeface="Verdana" pitchFamily="34" charset="0"/>
              <a:ea typeface="Verdana" pitchFamily="34" charset="0"/>
              <a:cs typeface="Verdana" pitchFamily="34" charset="0"/>
            </a:endParaRPr>
          </a:p>
          <a:p>
            <a:pPr algn="ctr"/>
            <a:r>
              <a:rPr lang="en-US" sz="2800" dirty="0" smtClean="0">
                <a:latin typeface="Verdana" pitchFamily="34" charset="0"/>
                <a:ea typeface="Verdana" pitchFamily="34" charset="0"/>
                <a:cs typeface="Verdana" pitchFamily="34" charset="0"/>
              </a:rPr>
              <a:t>July-September </a:t>
            </a:r>
            <a:r>
              <a:rPr lang="en-US" sz="2800" dirty="0" smtClean="0">
                <a:latin typeface="Verdana" pitchFamily="34" charset="0"/>
                <a:ea typeface="Verdana" pitchFamily="34" charset="0"/>
                <a:cs typeface="Verdana" pitchFamily="34" charset="0"/>
              </a:rPr>
              <a:t> 2012</a:t>
            </a:r>
            <a:endParaRPr lang="ru-RU" sz="2800" dirty="0">
              <a:latin typeface="Verdana" pitchFamily="34" charset="0"/>
              <a:ea typeface="Verdana" pitchFamily="34" charset="0"/>
              <a:cs typeface="Verdana" pitchFamily="34" charset="0"/>
            </a:endParaRPr>
          </a:p>
        </p:txBody>
      </p:sp>
      <p:pic>
        <p:nvPicPr>
          <p:cNvPr id="7" name="Picture 6" descr="Logo_U&amp;T.jpg"/>
          <p:cNvPicPr>
            <a:picLocks noChangeAspect="1"/>
          </p:cNvPicPr>
          <p:nvPr/>
        </p:nvPicPr>
        <p:blipFill>
          <a:blip r:embed="rId2" cstate="print"/>
          <a:stretch>
            <a:fillRect/>
          </a:stretch>
        </p:blipFill>
        <p:spPr>
          <a:xfrm>
            <a:off x="185451" y="178834"/>
            <a:ext cx="1109949" cy="1079644"/>
          </a:xfrm>
          <a:prstGeom prst="rect">
            <a:avLst/>
          </a:prstGeom>
        </p:spPr>
      </p:pic>
    </p:spTree>
    <p:extLst>
      <p:ext uri="{BB962C8B-B14F-4D97-AF65-F5344CB8AC3E}">
        <p14:creationId xmlns:p14="http://schemas.microsoft.com/office/powerpoint/2010/main" val="3321379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of Teacher Trainings in Georgia</a:t>
            </a: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 </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val="1324102793"/>
              </p:ext>
            </p:extLst>
          </p:nvPr>
        </p:nvGraphicFramePr>
        <p:xfrm>
          <a:off x="609601" y="1905000"/>
          <a:ext cx="6095999" cy="4235266"/>
        </p:xfrm>
        <a:graphic>
          <a:graphicData uri="http://schemas.openxmlformats.org/drawingml/2006/table">
            <a:tbl>
              <a:tblPr/>
              <a:tblGrid>
                <a:gridCol w="2070340"/>
                <a:gridCol w="1035169"/>
                <a:gridCol w="816983"/>
                <a:gridCol w="1225189"/>
                <a:gridCol w="948318"/>
              </a:tblGrid>
              <a:tr h="272094">
                <a:tc>
                  <a:txBody>
                    <a:bodyPr/>
                    <a:lstStyle/>
                    <a:p>
                      <a:pPr algn="l" fontAlgn="b"/>
                      <a:r>
                        <a:rPr lang="en-US" sz="1200" b="1" i="0" u="none" strike="noStrike" dirty="0">
                          <a:solidFill>
                            <a:srgbClr val="000000"/>
                          </a:solidFill>
                          <a:latin typeface="Verdana"/>
                        </a:rPr>
                        <a:t>Master Trainer</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b"/>
                      <a:r>
                        <a:rPr lang="en-US" sz="1200" b="1" i="0" u="none" strike="noStrike" dirty="0">
                          <a:solidFill>
                            <a:srgbClr val="000000"/>
                          </a:solidFill>
                          <a:latin typeface="Verdana"/>
                        </a:rPr>
                        <a:t>Region</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b"/>
                      <a:r>
                        <a:rPr lang="en-US" sz="1200" b="1" i="0" u="none" strike="noStrike" dirty="0">
                          <a:solidFill>
                            <a:srgbClr val="000000"/>
                          </a:solidFill>
                          <a:latin typeface="Verdana"/>
                        </a:rPr>
                        <a:t>Groups</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b"/>
                      <a:r>
                        <a:rPr lang="en-US" sz="1200" b="1" i="0" u="none" strike="noStrike" dirty="0">
                          <a:solidFill>
                            <a:srgbClr val="000000"/>
                          </a:solidFill>
                          <a:latin typeface="Verdana"/>
                        </a:rPr>
                        <a:t>Teachers per group</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ctr"/>
                      <a:r>
                        <a:rPr lang="en-US" sz="1200" b="1" i="0" u="none" strike="noStrike" dirty="0">
                          <a:solidFill>
                            <a:srgbClr val="000000"/>
                          </a:solidFill>
                          <a:latin typeface="Verdana"/>
                        </a:rPr>
                        <a:t>Total</a:t>
                      </a:r>
                    </a:p>
                  </a:txBody>
                  <a:tcPr marL="6912" marR="6912" marT="6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r>
              <a:tr h="155481">
                <a:tc>
                  <a:txBody>
                    <a:bodyPr/>
                    <a:lstStyle/>
                    <a:p>
                      <a:pPr algn="l" fontAlgn="b"/>
                      <a:r>
                        <a:rPr lang="en-US" sz="1200" b="0" i="0" u="none" strike="noStrike" dirty="0" err="1">
                          <a:solidFill>
                            <a:srgbClr val="000000"/>
                          </a:solidFill>
                          <a:latin typeface="Verdana"/>
                        </a:rPr>
                        <a:t>Shorena</a:t>
                      </a:r>
                      <a:r>
                        <a:rPr lang="en-US" sz="1200" b="0" i="0" u="none" strike="noStrike" dirty="0">
                          <a:solidFill>
                            <a:srgbClr val="000000"/>
                          </a:solidFill>
                          <a:latin typeface="Verdana"/>
                        </a:rPr>
                        <a:t> </a:t>
                      </a:r>
                      <a:r>
                        <a:rPr lang="en-US" sz="1200" b="0" i="0" u="none" strike="noStrike" dirty="0" err="1">
                          <a:solidFill>
                            <a:srgbClr val="000000"/>
                          </a:solidFill>
                          <a:latin typeface="Verdana"/>
                        </a:rPr>
                        <a:t>Mikaberidze</a:t>
                      </a:r>
                      <a:endParaRPr lang="en-US" sz="1200" b="0" i="0" u="none" strike="noStrike" dirty="0">
                        <a:solidFill>
                          <a:srgbClr val="000000"/>
                        </a:solidFill>
                        <a:latin typeface="Verdana"/>
                      </a:endParaRP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Bolnisi</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4</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dirty="0" smtClean="0">
                          <a:solidFill>
                            <a:srgbClr val="000000"/>
                          </a:solidFill>
                          <a:latin typeface="Verdana"/>
                        </a:rPr>
                        <a:t>1</a:t>
                      </a:r>
                      <a:r>
                        <a:rPr lang="en-US" sz="1200" b="0" i="0" u="none" strike="noStrike" dirty="0" smtClean="0">
                          <a:solidFill>
                            <a:srgbClr val="000000"/>
                          </a:solidFill>
                          <a:latin typeface="Verdana"/>
                        </a:rPr>
                        <a:t>4</a:t>
                      </a:r>
                      <a:endParaRPr lang="ru-RU" sz="1200" b="0" i="0" u="none" strike="noStrike" dirty="0">
                        <a:solidFill>
                          <a:srgbClr val="000000"/>
                        </a:solidFill>
                        <a:latin typeface="Verdana"/>
                      </a:endParaRP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smtClean="0">
                          <a:solidFill>
                            <a:srgbClr val="000000"/>
                          </a:solidFill>
                          <a:latin typeface="Verdana"/>
                        </a:rPr>
                        <a:t>5</a:t>
                      </a:r>
                      <a:r>
                        <a:rPr lang="en-US" sz="1200" b="0" i="0" u="none" strike="noStrike" dirty="0" smtClean="0">
                          <a:solidFill>
                            <a:srgbClr val="000000"/>
                          </a:solidFill>
                          <a:latin typeface="Verdana"/>
                        </a:rPr>
                        <a:t>6</a:t>
                      </a:r>
                      <a:endParaRPr lang="ru-RU" sz="1200" b="0" i="0" u="none" strike="noStrike" dirty="0">
                        <a:solidFill>
                          <a:srgbClr val="000000"/>
                        </a:solidFill>
                        <a:latin typeface="Verdana"/>
                      </a:endParaRPr>
                    </a:p>
                  </a:txBody>
                  <a:tcPr marL="6912" marR="6912" marT="6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ru-RU" sz="1200" b="0" i="0" u="none" strike="noStrike" dirty="0">
                          <a:solidFill>
                            <a:srgbClr val="000000"/>
                          </a:solidFill>
                          <a:latin typeface="Verdana"/>
                        </a:rPr>
                        <a:t> </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Tetritskaro</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3</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dirty="0">
                          <a:solidFill>
                            <a:srgbClr val="000000"/>
                          </a:solidFill>
                          <a:latin typeface="Verdana"/>
                        </a:rPr>
                        <a:t>12</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Verdana"/>
                        </a:rPr>
                        <a:t>36</a:t>
                      </a:r>
                    </a:p>
                  </a:txBody>
                  <a:tcPr marL="6912" marR="6912" marT="6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ru-RU" sz="1200" b="0" i="0" u="none" strike="noStrike" dirty="0">
                          <a:solidFill>
                            <a:srgbClr val="000000"/>
                          </a:solidFill>
                          <a:latin typeface="Verdana"/>
                        </a:rPr>
                        <a:t> </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Rustavi</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2</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dirty="0" smtClean="0">
                          <a:solidFill>
                            <a:srgbClr val="000000"/>
                          </a:solidFill>
                          <a:latin typeface="Verdana"/>
                        </a:rPr>
                        <a:t>1</a:t>
                      </a:r>
                      <a:r>
                        <a:rPr lang="en-US" sz="1200" b="0" i="0" u="none" strike="noStrike" dirty="0" smtClean="0">
                          <a:solidFill>
                            <a:srgbClr val="000000"/>
                          </a:solidFill>
                          <a:latin typeface="Verdana"/>
                        </a:rPr>
                        <a:t>4</a:t>
                      </a:r>
                      <a:endParaRPr lang="ru-RU" sz="1200" b="0" i="0" u="none" strike="noStrike" dirty="0">
                        <a:solidFill>
                          <a:srgbClr val="000000"/>
                        </a:solidFill>
                        <a:latin typeface="Verdana"/>
                      </a:endParaRP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smtClean="0">
                          <a:solidFill>
                            <a:srgbClr val="000000"/>
                          </a:solidFill>
                          <a:latin typeface="Verdana"/>
                        </a:rPr>
                        <a:t>2</a:t>
                      </a:r>
                      <a:r>
                        <a:rPr lang="en-US" sz="1200" b="0" i="0" u="none" strike="noStrike" dirty="0" smtClean="0">
                          <a:solidFill>
                            <a:srgbClr val="000000"/>
                          </a:solidFill>
                          <a:latin typeface="Verdana"/>
                        </a:rPr>
                        <a:t>8</a:t>
                      </a:r>
                      <a:endParaRPr lang="ru-RU" sz="1200" b="0" i="0" u="none" strike="noStrike" dirty="0">
                        <a:solidFill>
                          <a:srgbClr val="000000"/>
                        </a:solidFill>
                        <a:latin typeface="Verdana"/>
                      </a:endParaRPr>
                    </a:p>
                  </a:txBody>
                  <a:tcPr marL="6912" marR="6912" marT="6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en-US" sz="1200" b="0" i="0" u="none" strike="noStrike">
                          <a:solidFill>
                            <a:srgbClr val="000000"/>
                          </a:solidFill>
                          <a:latin typeface="Verdana"/>
                        </a:rPr>
                        <a:t>Manana Kapanadze</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dirty="0" err="1">
                          <a:solidFill>
                            <a:srgbClr val="000000"/>
                          </a:solidFill>
                          <a:latin typeface="Verdana"/>
                        </a:rPr>
                        <a:t>Khashuri</a:t>
                      </a:r>
                      <a:endParaRPr lang="en-US" sz="1200" b="0" i="0" u="none" strike="noStrike" dirty="0">
                        <a:solidFill>
                          <a:srgbClr val="000000"/>
                        </a:solidFill>
                        <a:latin typeface="Verdana"/>
                      </a:endParaRP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4</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dirty="0">
                          <a:solidFill>
                            <a:srgbClr val="000000"/>
                          </a:solidFill>
                          <a:latin typeface="Verdana"/>
                        </a:rPr>
                        <a:t>13</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52</a:t>
                      </a:r>
                    </a:p>
                  </a:txBody>
                  <a:tcPr marL="6912" marR="6912" marT="6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ru-RU" sz="1200" b="0" i="0" u="none" strike="noStrike">
                          <a:solidFill>
                            <a:srgbClr val="000000"/>
                          </a:solidFill>
                          <a:latin typeface="Verdana"/>
                        </a:rPr>
                        <a:t> </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dirty="0" err="1">
                          <a:solidFill>
                            <a:srgbClr val="000000"/>
                          </a:solidFill>
                          <a:latin typeface="Verdana"/>
                        </a:rPr>
                        <a:t>Kharagauli</a:t>
                      </a:r>
                      <a:endParaRPr lang="en-US" sz="1200" b="0" i="0" u="none" strike="noStrike" dirty="0">
                        <a:solidFill>
                          <a:srgbClr val="000000"/>
                        </a:solidFill>
                        <a:latin typeface="Verdana"/>
                      </a:endParaRP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3</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14</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42</a:t>
                      </a:r>
                    </a:p>
                  </a:txBody>
                  <a:tcPr marL="6912" marR="6912" marT="6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en-US" sz="1200" b="0" i="0" u="none" strike="noStrike">
                          <a:solidFill>
                            <a:srgbClr val="000000"/>
                          </a:solidFill>
                          <a:latin typeface="Verdana"/>
                        </a:rPr>
                        <a:t>Irina Markozashvili</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Tbilisi</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6</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12</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72</a:t>
                      </a:r>
                    </a:p>
                  </a:txBody>
                  <a:tcPr marL="6912" marR="6912" marT="6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ru-RU" sz="1200" b="0" i="0" u="none" strike="noStrike">
                          <a:solidFill>
                            <a:srgbClr val="000000"/>
                          </a:solidFill>
                          <a:latin typeface="Verdana"/>
                        </a:rPr>
                        <a:t> </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dirty="0" err="1">
                          <a:solidFill>
                            <a:srgbClr val="000000"/>
                          </a:solidFill>
                          <a:latin typeface="Verdana"/>
                        </a:rPr>
                        <a:t>Marneuli</a:t>
                      </a:r>
                      <a:endParaRPr lang="en-US" sz="1200" b="0" i="0" u="none" strike="noStrike" dirty="0">
                        <a:solidFill>
                          <a:srgbClr val="000000"/>
                        </a:solidFill>
                        <a:latin typeface="Verdana"/>
                      </a:endParaRP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dirty="0">
                          <a:solidFill>
                            <a:srgbClr val="000000"/>
                          </a:solidFill>
                          <a:latin typeface="Verdana"/>
                        </a:rPr>
                        <a:t>2</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14</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28</a:t>
                      </a:r>
                    </a:p>
                  </a:txBody>
                  <a:tcPr marL="6912" marR="6912" marT="6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en-US" sz="1200" b="0" i="0" u="none" strike="noStrike" dirty="0" err="1">
                          <a:solidFill>
                            <a:srgbClr val="000000"/>
                          </a:solidFill>
                          <a:latin typeface="Verdana"/>
                        </a:rPr>
                        <a:t>Zaza</a:t>
                      </a:r>
                      <a:r>
                        <a:rPr lang="en-US" sz="1200" b="0" i="0" u="none" strike="noStrike" dirty="0">
                          <a:solidFill>
                            <a:srgbClr val="000000"/>
                          </a:solidFill>
                          <a:latin typeface="Verdana"/>
                        </a:rPr>
                        <a:t> </a:t>
                      </a:r>
                      <a:r>
                        <a:rPr lang="en-US" sz="1200" b="0" i="0" u="none" strike="noStrike" dirty="0" err="1">
                          <a:solidFill>
                            <a:srgbClr val="000000"/>
                          </a:solidFill>
                          <a:latin typeface="Verdana"/>
                        </a:rPr>
                        <a:t>Mokhvashi</a:t>
                      </a:r>
                      <a:endParaRPr lang="en-US" sz="1200" b="0" i="0" u="none" strike="noStrike" dirty="0">
                        <a:solidFill>
                          <a:srgbClr val="000000"/>
                        </a:solidFill>
                        <a:latin typeface="Verdana"/>
                      </a:endParaRP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Tbilisi</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8</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13</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104</a:t>
                      </a:r>
                    </a:p>
                  </a:txBody>
                  <a:tcPr marL="6912" marR="6912" marT="6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6546">
                <a:tc>
                  <a:txBody>
                    <a:bodyPr/>
                    <a:lstStyle/>
                    <a:p>
                      <a:pPr algn="l" fontAlgn="b"/>
                      <a:r>
                        <a:rPr lang="en-US" sz="1200" b="0" i="0" u="none" strike="noStrike">
                          <a:solidFill>
                            <a:srgbClr val="000000"/>
                          </a:solidFill>
                          <a:latin typeface="Verdana"/>
                        </a:rPr>
                        <a:t>Rusudan Markozashvili</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dirty="0">
                          <a:solidFill>
                            <a:srgbClr val="000000"/>
                          </a:solidFill>
                          <a:latin typeface="Verdana"/>
                        </a:rPr>
                        <a:t>Tbilisi</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8</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13</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104</a:t>
                      </a:r>
                    </a:p>
                  </a:txBody>
                  <a:tcPr marL="6912" marR="6912" marT="6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en-US" sz="1200" b="0" i="0" u="none" strike="noStrike">
                          <a:solidFill>
                            <a:srgbClr val="000000"/>
                          </a:solidFill>
                          <a:latin typeface="Verdana"/>
                        </a:rPr>
                        <a:t>Maia Bazgadze</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dirty="0">
                          <a:solidFill>
                            <a:srgbClr val="000000"/>
                          </a:solidFill>
                          <a:latin typeface="Verdana"/>
                        </a:rPr>
                        <a:t>Tbilisi</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8</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14</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112</a:t>
                      </a:r>
                    </a:p>
                  </a:txBody>
                  <a:tcPr marL="6912" marR="6912" marT="6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en-US" sz="1200" b="0" i="0" u="none" strike="noStrike">
                          <a:solidFill>
                            <a:srgbClr val="000000"/>
                          </a:solidFill>
                          <a:latin typeface="Verdana"/>
                        </a:rPr>
                        <a:t>Teona Lotikashvili</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Tbilisi</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8</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13</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104</a:t>
                      </a:r>
                    </a:p>
                  </a:txBody>
                  <a:tcPr marL="6912" marR="6912" marT="6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en-US" sz="1200" b="0" i="0" u="none" strike="noStrike">
                          <a:solidFill>
                            <a:srgbClr val="000000"/>
                          </a:solidFill>
                          <a:latin typeface="Verdana"/>
                        </a:rPr>
                        <a:t>Diana Miqadze</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dirty="0">
                          <a:solidFill>
                            <a:srgbClr val="000000"/>
                          </a:solidFill>
                          <a:latin typeface="Verdana"/>
                        </a:rPr>
                        <a:t>Tbilisi</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8</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13</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104</a:t>
                      </a:r>
                    </a:p>
                  </a:txBody>
                  <a:tcPr marL="6912" marR="6912" marT="6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en-US" sz="1200" b="0" i="0" u="none" strike="noStrike">
                          <a:solidFill>
                            <a:srgbClr val="000000"/>
                          </a:solidFill>
                          <a:latin typeface="Verdana"/>
                        </a:rPr>
                        <a:t>Natia Mumladze</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dirty="0">
                          <a:solidFill>
                            <a:srgbClr val="000000"/>
                          </a:solidFill>
                          <a:latin typeface="Verdana"/>
                        </a:rPr>
                        <a:t>Tbilisi</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5</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13</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65</a:t>
                      </a:r>
                    </a:p>
                  </a:txBody>
                  <a:tcPr marL="6912" marR="6912" marT="6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en-US" sz="1200" b="0" i="0" u="none" strike="noStrike">
                          <a:solidFill>
                            <a:srgbClr val="000000"/>
                          </a:solidFill>
                          <a:latin typeface="Verdana"/>
                        </a:rPr>
                        <a:t>Inga Kakhiani</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Imereti</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dirty="0" smtClean="0">
                          <a:solidFill>
                            <a:srgbClr val="000000"/>
                          </a:solidFill>
                          <a:latin typeface="Verdana"/>
                        </a:rPr>
                        <a:t>9</a:t>
                      </a:r>
                      <a:endParaRPr lang="ru-RU" sz="1200" b="0" i="0" u="none" strike="noStrike" dirty="0">
                        <a:solidFill>
                          <a:srgbClr val="000000"/>
                        </a:solidFill>
                        <a:latin typeface="Verdana"/>
                      </a:endParaRP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dirty="0" smtClean="0">
                          <a:solidFill>
                            <a:srgbClr val="000000"/>
                          </a:solidFill>
                          <a:latin typeface="Verdana"/>
                        </a:rPr>
                        <a:t>15</a:t>
                      </a:r>
                      <a:endParaRPr lang="ru-RU" sz="1200" b="0" i="0" u="none" strike="noStrike" dirty="0">
                        <a:solidFill>
                          <a:srgbClr val="000000"/>
                        </a:solidFill>
                        <a:latin typeface="Verdana"/>
                      </a:endParaRP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200" b="0" i="0" u="none" strike="noStrike" dirty="0" smtClean="0">
                          <a:solidFill>
                            <a:srgbClr val="000000"/>
                          </a:solidFill>
                          <a:latin typeface="Verdana"/>
                        </a:rPr>
                        <a:t>135</a:t>
                      </a:r>
                      <a:endParaRPr lang="ru-RU" sz="1200" b="0" i="0" u="none" strike="noStrike" dirty="0">
                        <a:solidFill>
                          <a:srgbClr val="000000"/>
                        </a:solidFill>
                        <a:latin typeface="Verdana"/>
                      </a:endParaRPr>
                    </a:p>
                  </a:txBody>
                  <a:tcPr marL="6912" marR="6912" marT="6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en-US" sz="1200" b="0" i="0" u="none" strike="noStrike">
                          <a:solidFill>
                            <a:srgbClr val="000000"/>
                          </a:solidFill>
                          <a:latin typeface="Verdana"/>
                        </a:rPr>
                        <a:t>Megi Kapanadze</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Imereti</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dirty="0">
                          <a:solidFill>
                            <a:srgbClr val="000000"/>
                          </a:solidFill>
                          <a:latin typeface="Verdana"/>
                        </a:rPr>
                        <a:t>10</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13</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Verdana"/>
                        </a:rPr>
                        <a:t>130</a:t>
                      </a:r>
                    </a:p>
                  </a:txBody>
                  <a:tcPr marL="6912" marR="6912" marT="6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en-US" sz="1200" b="0" i="0" u="none" strike="noStrike">
                          <a:solidFill>
                            <a:srgbClr val="000000"/>
                          </a:solidFill>
                          <a:latin typeface="Verdana"/>
                        </a:rPr>
                        <a:t>Mari Marchiladze</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Imereti</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dirty="0">
                          <a:solidFill>
                            <a:srgbClr val="000000"/>
                          </a:solidFill>
                          <a:latin typeface="Verdana"/>
                        </a:rPr>
                        <a:t>10</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14</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140</a:t>
                      </a:r>
                    </a:p>
                  </a:txBody>
                  <a:tcPr marL="6912" marR="6912" marT="6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en-US" sz="1200" b="0" i="0" u="none" strike="noStrike">
                          <a:solidFill>
                            <a:srgbClr val="000000"/>
                          </a:solidFill>
                          <a:latin typeface="Verdana"/>
                        </a:rPr>
                        <a:t>Nodar Tsagareishvili</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Imereti</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dirty="0" smtClean="0">
                          <a:solidFill>
                            <a:srgbClr val="000000"/>
                          </a:solidFill>
                          <a:latin typeface="Verdana"/>
                        </a:rPr>
                        <a:t>8</a:t>
                      </a:r>
                      <a:endParaRPr lang="ru-RU" sz="1200" b="0" i="0" u="none" strike="noStrike" dirty="0">
                        <a:solidFill>
                          <a:srgbClr val="000000"/>
                        </a:solidFill>
                        <a:latin typeface="Verdana"/>
                      </a:endParaRP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dirty="0" smtClean="0">
                          <a:solidFill>
                            <a:srgbClr val="000000"/>
                          </a:solidFill>
                          <a:latin typeface="Verdana"/>
                        </a:rPr>
                        <a:t>15</a:t>
                      </a:r>
                      <a:endParaRPr lang="ru-RU" sz="1200" b="0" i="0" u="none" strike="noStrike" dirty="0">
                        <a:solidFill>
                          <a:srgbClr val="000000"/>
                        </a:solidFill>
                        <a:latin typeface="Verdana"/>
                      </a:endParaRP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200" b="0" i="0" u="none" strike="noStrike" dirty="0" smtClean="0">
                          <a:solidFill>
                            <a:srgbClr val="000000"/>
                          </a:solidFill>
                          <a:latin typeface="Verdana"/>
                        </a:rPr>
                        <a:t>120</a:t>
                      </a:r>
                      <a:endParaRPr lang="ru-RU" sz="1200" b="0" i="0" u="none" strike="noStrike" dirty="0">
                        <a:solidFill>
                          <a:srgbClr val="000000"/>
                        </a:solidFill>
                        <a:latin typeface="Verdana"/>
                      </a:endParaRPr>
                    </a:p>
                  </a:txBody>
                  <a:tcPr marL="6912" marR="6912" marT="6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en-US" sz="1200" b="0" i="0" u="none" strike="noStrike">
                          <a:solidFill>
                            <a:srgbClr val="000000"/>
                          </a:solidFill>
                          <a:latin typeface="Verdana"/>
                        </a:rPr>
                        <a:t>Gogita Mokhvashi</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Samegrelo</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10</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dirty="0">
                          <a:solidFill>
                            <a:srgbClr val="000000"/>
                          </a:solidFill>
                          <a:latin typeface="Verdana"/>
                        </a:rPr>
                        <a:t>13</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130</a:t>
                      </a:r>
                    </a:p>
                  </a:txBody>
                  <a:tcPr marL="6912" marR="6912" marT="6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en-US" sz="1200" b="0" i="0" u="none" strike="noStrike">
                          <a:solidFill>
                            <a:srgbClr val="000000"/>
                          </a:solidFill>
                          <a:latin typeface="Verdana"/>
                        </a:rPr>
                        <a:t>Nona Qadaia</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Samegrelo</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dirty="0" smtClean="0">
                          <a:solidFill>
                            <a:srgbClr val="000000"/>
                          </a:solidFill>
                          <a:latin typeface="Verdana"/>
                        </a:rPr>
                        <a:t>8</a:t>
                      </a:r>
                      <a:endParaRPr lang="ru-RU" sz="1200" b="0" i="0" u="none" strike="noStrike" dirty="0">
                        <a:solidFill>
                          <a:srgbClr val="000000"/>
                        </a:solidFill>
                        <a:latin typeface="Verdana"/>
                      </a:endParaRP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dirty="0" smtClean="0">
                          <a:solidFill>
                            <a:srgbClr val="000000"/>
                          </a:solidFill>
                          <a:latin typeface="Verdana"/>
                        </a:rPr>
                        <a:t>13</a:t>
                      </a:r>
                      <a:endParaRPr lang="ru-RU" sz="1200" b="0" i="0" u="none" strike="noStrike" dirty="0">
                        <a:solidFill>
                          <a:srgbClr val="000000"/>
                        </a:solidFill>
                        <a:latin typeface="Verdana"/>
                      </a:endParaRP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200" b="0" i="0" u="none" strike="noStrike" dirty="0" smtClean="0">
                          <a:solidFill>
                            <a:srgbClr val="000000"/>
                          </a:solidFill>
                          <a:latin typeface="Verdana"/>
                        </a:rPr>
                        <a:t>104</a:t>
                      </a:r>
                      <a:endParaRPr lang="ru-RU" sz="1200" b="0" i="0" u="none" strike="noStrike" dirty="0">
                        <a:solidFill>
                          <a:srgbClr val="000000"/>
                        </a:solidFill>
                        <a:latin typeface="Verdana"/>
                      </a:endParaRPr>
                    </a:p>
                  </a:txBody>
                  <a:tcPr marL="6912" marR="6912" marT="6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en-US" sz="1200" b="0" i="0" u="none" strike="noStrike">
                          <a:solidFill>
                            <a:srgbClr val="000000"/>
                          </a:solidFill>
                          <a:latin typeface="Verdana"/>
                        </a:rPr>
                        <a:t>Eka Samurkasovi</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Poti</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7</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dirty="0">
                          <a:solidFill>
                            <a:srgbClr val="000000"/>
                          </a:solidFill>
                          <a:latin typeface="Verdana"/>
                        </a:rPr>
                        <a:t>12</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Verdana"/>
                        </a:rPr>
                        <a:t>84</a:t>
                      </a:r>
                    </a:p>
                  </a:txBody>
                  <a:tcPr marL="6912" marR="6912" marT="6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
        <p:nvSpPr>
          <p:cNvPr id="6" name="Rectangle 5"/>
          <p:cNvSpPr/>
          <p:nvPr/>
        </p:nvSpPr>
        <p:spPr>
          <a:xfrm>
            <a:off x="152400" y="1397913"/>
            <a:ext cx="4542782" cy="430887"/>
          </a:xfrm>
          <a:prstGeom prst="rect">
            <a:avLst/>
          </a:prstGeom>
        </p:spPr>
        <p:txBody>
          <a:bodyPr wrap="none">
            <a:spAutoFit/>
          </a:bodyPr>
          <a:lstStyle/>
          <a:p>
            <a:r>
              <a:rPr lang="en-US" sz="2200" dirty="0" smtClean="0">
                <a:latin typeface="Verdana" pitchFamily="34" charset="0"/>
                <a:ea typeface="Verdana" pitchFamily="34" charset="0"/>
                <a:cs typeface="Verdana" pitchFamily="34" charset="0"/>
              </a:rPr>
              <a:t>Training Timetable Scheduling </a:t>
            </a:r>
            <a:endParaRPr lang="ru-RU" sz="2200" dirty="0">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spTree>
    <p:extLst>
      <p:ext uri="{BB962C8B-B14F-4D97-AF65-F5344CB8AC3E}">
        <p14:creationId xmlns:p14="http://schemas.microsoft.com/office/powerpoint/2010/main" val="7210411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of Teacher Trainings in Georgia</a:t>
            </a: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 </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val="885103147"/>
              </p:ext>
            </p:extLst>
          </p:nvPr>
        </p:nvGraphicFramePr>
        <p:xfrm>
          <a:off x="533401" y="1905000"/>
          <a:ext cx="6172199" cy="4224898"/>
        </p:xfrm>
        <a:graphic>
          <a:graphicData uri="http://schemas.openxmlformats.org/drawingml/2006/table">
            <a:tbl>
              <a:tblPr/>
              <a:tblGrid>
                <a:gridCol w="2096219"/>
                <a:gridCol w="1048109"/>
                <a:gridCol w="827195"/>
                <a:gridCol w="1240504"/>
                <a:gridCol w="960172"/>
              </a:tblGrid>
              <a:tr h="272094">
                <a:tc>
                  <a:txBody>
                    <a:bodyPr/>
                    <a:lstStyle/>
                    <a:p>
                      <a:pPr algn="l" fontAlgn="b"/>
                      <a:r>
                        <a:rPr lang="en-US" sz="1200" b="1" i="0" u="none" strike="noStrike" dirty="0">
                          <a:solidFill>
                            <a:srgbClr val="000000"/>
                          </a:solidFill>
                          <a:latin typeface="Verdana"/>
                        </a:rPr>
                        <a:t>Master Trainer</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b"/>
                      <a:r>
                        <a:rPr lang="en-US" sz="1200" b="1" i="0" u="none" strike="noStrike" dirty="0">
                          <a:solidFill>
                            <a:srgbClr val="000000"/>
                          </a:solidFill>
                          <a:latin typeface="Verdana"/>
                        </a:rPr>
                        <a:t>Region</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b"/>
                      <a:r>
                        <a:rPr lang="en-US" sz="1200" b="1" i="0" u="none" strike="noStrike" dirty="0">
                          <a:solidFill>
                            <a:srgbClr val="000000"/>
                          </a:solidFill>
                          <a:latin typeface="Verdana"/>
                        </a:rPr>
                        <a:t>Groups</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b"/>
                      <a:r>
                        <a:rPr lang="en-US" sz="1200" b="1" i="0" u="none" strike="noStrike" dirty="0">
                          <a:solidFill>
                            <a:srgbClr val="000000"/>
                          </a:solidFill>
                          <a:latin typeface="Verdana"/>
                        </a:rPr>
                        <a:t>Teachers per group</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ctr"/>
                      <a:r>
                        <a:rPr lang="en-US" sz="1200" b="1" i="0" u="none" strike="noStrike" dirty="0">
                          <a:solidFill>
                            <a:srgbClr val="000000"/>
                          </a:solidFill>
                          <a:latin typeface="Verdana"/>
                        </a:rPr>
                        <a:t>Total</a:t>
                      </a:r>
                    </a:p>
                  </a:txBody>
                  <a:tcPr marL="6912" marR="6912" marT="6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r>
              <a:tr h="155481">
                <a:tc>
                  <a:txBody>
                    <a:bodyPr/>
                    <a:lstStyle/>
                    <a:p>
                      <a:pPr algn="l" fontAlgn="b"/>
                      <a:r>
                        <a:rPr lang="en-US" sz="1200" b="0" i="0" u="none" strike="noStrike" dirty="0">
                          <a:solidFill>
                            <a:srgbClr val="000000"/>
                          </a:solidFill>
                          <a:latin typeface="Verdana"/>
                        </a:rPr>
                        <a:t>Levan </a:t>
                      </a:r>
                      <a:r>
                        <a:rPr lang="en-US" sz="1200" b="0" i="0" u="none" strike="noStrike" dirty="0" err="1">
                          <a:solidFill>
                            <a:srgbClr val="000000"/>
                          </a:solidFill>
                          <a:latin typeface="Verdana"/>
                        </a:rPr>
                        <a:t>Tsulaia</a:t>
                      </a:r>
                      <a:endParaRPr lang="en-US" sz="1200" b="0" i="0" u="none" strike="noStrike" dirty="0">
                        <a:solidFill>
                          <a:srgbClr val="000000"/>
                        </a:solidFill>
                        <a:latin typeface="Verdana"/>
                      </a:endParaRP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dirty="0" err="1">
                          <a:solidFill>
                            <a:srgbClr val="000000"/>
                          </a:solidFill>
                          <a:latin typeface="Verdana"/>
                        </a:rPr>
                        <a:t>Samegrelo</a:t>
                      </a:r>
                      <a:endParaRPr lang="en-US" sz="1200" b="0" i="0" u="none" strike="noStrike" dirty="0">
                        <a:solidFill>
                          <a:srgbClr val="000000"/>
                        </a:solidFill>
                        <a:latin typeface="Verdana"/>
                      </a:endParaRP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dirty="0">
                          <a:solidFill>
                            <a:srgbClr val="000000"/>
                          </a:solidFill>
                          <a:latin typeface="Verdana"/>
                        </a:rPr>
                        <a:t>8</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dirty="0">
                          <a:solidFill>
                            <a:srgbClr val="000000"/>
                          </a:solidFill>
                          <a:latin typeface="Verdana"/>
                        </a:rPr>
                        <a:t>13</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Verdana"/>
                        </a:rPr>
                        <a:t>104</a:t>
                      </a:r>
                    </a:p>
                  </a:txBody>
                  <a:tcPr marL="6912" marR="6912" marT="6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en-US" sz="1200" b="0" i="0" u="none" strike="noStrike" dirty="0" err="1">
                          <a:solidFill>
                            <a:srgbClr val="000000"/>
                          </a:solidFill>
                          <a:latin typeface="Verdana"/>
                        </a:rPr>
                        <a:t>Lia</a:t>
                      </a:r>
                      <a:r>
                        <a:rPr lang="en-US" sz="1200" b="0" i="0" u="none" strike="noStrike" dirty="0">
                          <a:solidFill>
                            <a:srgbClr val="000000"/>
                          </a:solidFill>
                          <a:latin typeface="Verdana"/>
                        </a:rPr>
                        <a:t> </a:t>
                      </a:r>
                      <a:r>
                        <a:rPr lang="en-US" sz="1200" b="0" i="0" u="none" strike="noStrike" dirty="0" err="1">
                          <a:solidFill>
                            <a:srgbClr val="000000"/>
                          </a:solidFill>
                          <a:latin typeface="Verdana"/>
                        </a:rPr>
                        <a:t>Navrozashvili</a:t>
                      </a:r>
                      <a:endParaRPr lang="en-US" sz="1200" b="0" i="0" u="none" strike="noStrike" dirty="0">
                        <a:solidFill>
                          <a:srgbClr val="000000"/>
                        </a:solidFill>
                        <a:latin typeface="Verdana"/>
                      </a:endParaRP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Gardabani</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9</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dirty="0">
                          <a:solidFill>
                            <a:srgbClr val="000000"/>
                          </a:solidFill>
                          <a:latin typeface="Verdana"/>
                        </a:rPr>
                        <a:t>14</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126</a:t>
                      </a:r>
                    </a:p>
                  </a:txBody>
                  <a:tcPr marL="6912" marR="6912" marT="6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en-US" sz="1200" b="0" i="0" u="none" strike="noStrike">
                          <a:solidFill>
                            <a:srgbClr val="000000"/>
                          </a:solidFill>
                          <a:latin typeface="Verdana"/>
                        </a:rPr>
                        <a:t>Marekhi Jeladze</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Rustavi</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6</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dirty="0">
                          <a:solidFill>
                            <a:srgbClr val="000000"/>
                          </a:solidFill>
                          <a:latin typeface="Verdana"/>
                        </a:rPr>
                        <a:t>13</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78</a:t>
                      </a:r>
                    </a:p>
                  </a:txBody>
                  <a:tcPr marL="6912" marR="6912" marT="6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ru-RU" sz="1200" b="0" i="0" u="none" strike="noStrike">
                          <a:solidFill>
                            <a:srgbClr val="000000"/>
                          </a:solidFill>
                          <a:latin typeface="Verdana"/>
                        </a:rPr>
                        <a:t> </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Svaneti</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3</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11</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Verdana"/>
                        </a:rPr>
                        <a:t>33</a:t>
                      </a:r>
                    </a:p>
                  </a:txBody>
                  <a:tcPr marL="6912" marR="6912" marT="6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en-US" sz="1200" b="0" i="0" u="none" strike="noStrike">
                          <a:solidFill>
                            <a:srgbClr val="000000"/>
                          </a:solidFill>
                          <a:latin typeface="Verdana"/>
                        </a:rPr>
                        <a:t>Lili Zoidze</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dirty="0" err="1">
                          <a:solidFill>
                            <a:srgbClr val="000000"/>
                          </a:solidFill>
                          <a:latin typeface="Verdana"/>
                        </a:rPr>
                        <a:t>Tsalka</a:t>
                      </a:r>
                      <a:endParaRPr lang="en-US" sz="1200" b="0" i="0" u="none" strike="noStrike" dirty="0">
                        <a:solidFill>
                          <a:srgbClr val="000000"/>
                        </a:solidFill>
                        <a:latin typeface="Verdana"/>
                      </a:endParaRP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3</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14</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Verdana"/>
                        </a:rPr>
                        <a:t>42</a:t>
                      </a:r>
                    </a:p>
                  </a:txBody>
                  <a:tcPr marL="6912" marR="6912" marT="6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ru-RU" sz="1200" b="0" i="0" u="none" strike="noStrike">
                          <a:solidFill>
                            <a:srgbClr val="000000"/>
                          </a:solidFill>
                          <a:latin typeface="Verdana"/>
                        </a:rPr>
                        <a:t> </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dirty="0" err="1">
                          <a:solidFill>
                            <a:srgbClr val="000000"/>
                          </a:solidFill>
                          <a:latin typeface="Verdana"/>
                        </a:rPr>
                        <a:t>Gardabani</a:t>
                      </a:r>
                      <a:endParaRPr lang="en-US" sz="1200" b="0" i="0" u="none" strike="noStrike" dirty="0">
                        <a:solidFill>
                          <a:srgbClr val="000000"/>
                        </a:solidFill>
                        <a:latin typeface="Verdana"/>
                      </a:endParaRP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dirty="0">
                          <a:solidFill>
                            <a:srgbClr val="000000"/>
                          </a:solidFill>
                          <a:latin typeface="Verdana"/>
                        </a:rPr>
                        <a:t>3</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13</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Verdana"/>
                        </a:rPr>
                        <a:t>39</a:t>
                      </a:r>
                    </a:p>
                  </a:txBody>
                  <a:tcPr marL="6912" marR="6912" marT="6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ru-RU" sz="1200" b="0" i="0" u="none" strike="noStrike">
                          <a:solidFill>
                            <a:srgbClr val="000000"/>
                          </a:solidFill>
                          <a:latin typeface="Verdana"/>
                        </a:rPr>
                        <a:t> </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Dmanisi</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dirty="0">
                          <a:solidFill>
                            <a:srgbClr val="000000"/>
                          </a:solidFill>
                          <a:latin typeface="Verdana"/>
                        </a:rPr>
                        <a:t>3</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dirty="0">
                          <a:solidFill>
                            <a:srgbClr val="000000"/>
                          </a:solidFill>
                          <a:latin typeface="Verdana"/>
                        </a:rPr>
                        <a:t>13</a:t>
                      </a:r>
                    </a:p>
                  </a:txBody>
                  <a:tcPr marL="6912" marR="6912" marT="6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Verdana"/>
                        </a:rPr>
                        <a:t>39</a:t>
                      </a:r>
                    </a:p>
                  </a:txBody>
                  <a:tcPr marL="6912" marR="6912" marT="6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en-US" sz="1200" b="0" i="0" u="none" strike="noStrike" dirty="0">
                          <a:solidFill>
                            <a:srgbClr val="000000"/>
                          </a:solidFill>
                          <a:latin typeface="Verdana"/>
                        </a:rPr>
                        <a:t>Marine </a:t>
                      </a:r>
                      <a:r>
                        <a:rPr lang="en-US" sz="1200" b="0" i="0" u="none" strike="noStrike" dirty="0" err="1">
                          <a:solidFill>
                            <a:srgbClr val="000000"/>
                          </a:solidFill>
                          <a:latin typeface="Verdana"/>
                        </a:rPr>
                        <a:t>Chitadze</a:t>
                      </a:r>
                      <a:endParaRPr lang="en-US" sz="1200" b="0" i="0" u="none" strike="noStrike" dirty="0">
                        <a:solidFill>
                          <a:srgbClr val="000000"/>
                        </a:solidFill>
                        <a:latin typeface="Verdana"/>
                      </a:endParaRP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Gori</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5</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14</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70</a:t>
                      </a:r>
                    </a:p>
                  </a:txBody>
                  <a:tcPr marL="6048" marR="6048" marT="6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6546">
                <a:tc>
                  <a:txBody>
                    <a:bodyPr/>
                    <a:lstStyle/>
                    <a:p>
                      <a:pPr algn="l" fontAlgn="b"/>
                      <a:r>
                        <a:rPr lang="ru-RU" sz="1200" b="0" i="0" u="none" strike="noStrike">
                          <a:solidFill>
                            <a:srgbClr val="000000"/>
                          </a:solidFill>
                          <a:latin typeface="Verdana"/>
                        </a:rPr>
                        <a:t> </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TianeTi</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2</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9</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18</a:t>
                      </a:r>
                    </a:p>
                  </a:txBody>
                  <a:tcPr marL="6048" marR="6048" marT="6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en-US" sz="1200" b="0" i="0" u="none" strike="noStrike">
                          <a:solidFill>
                            <a:srgbClr val="000000"/>
                          </a:solidFill>
                          <a:latin typeface="Verdana"/>
                        </a:rPr>
                        <a:t>Nino Mgebrishvili</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dirty="0" err="1">
                          <a:solidFill>
                            <a:srgbClr val="000000"/>
                          </a:solidFill>
                          <a:latin typeface="Verdana"/>
                        </a:rPr>
                        <a:t>Gori</a:t>
                      </a:r>
                      <a:endParaRPr lang="en-US" sz="1200" b="0" i="0" u="none" strike="noStrike" dirty="0">
                        <a:solidFill>
                          <a:srgbClr val="000000"/>
                        </a:solidFill>
                        <a:latin typeface="Verdana"/>
                      </a:endParaRP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2</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12</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24</a:t>
                      </a:r>
                    </a:p>
                  </a:txBody>
                  <a:tcPr marL="6048" marR="6048" marT="6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ru-RU" sz="1200" b="0" i="0" u="none" strike="noStrike">
                          <a:solidFill>
                            <a:srgbClr val="000000"/>
                          </a:solidFill>
                          <a:latin typeface="Verdana"/>
                        </a:rPr>
                        <a:t> </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Dusheti</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4</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13</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52</a:t>
                      </a:r>
                    </a:p>
                  </a:txBody>
                  <a:tcPr marL="6048" marR="6048" marT="6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en-US" sz="1200" b="0" i="0" u="none" strike="noStrike">
                          <a:solidFill>
                            <a:srgbClr val="000000"/>
                          </a:solidFill>
                          <a:latin typeface="Verdana"/>
                        </a:rPr>
                        <a:t>Nana Edisherashvili</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Gori</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6</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14</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84</a:t>
                      </a:r>
                    </a:p>
                  </a:txBody>
                  <a:tcPr marL="6048" marR="6048" marT="6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en-US" sz="1200" b="0" i="0" u="none" strike="noStrike">
                          <a:solidFill>
                            <a:srgbClr val="000000"/>
                          </a:solidFill>
                          <a:latin typeface="Verdana"/>
                        </a:rPr>
                        <a:t>Elene BeTlemishvili</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Gori</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2</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13</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26</a:t>
                      </a:r>
                    </a:p>
                  </a:txBody>
                  <a:tcPr marL="6048" marR="6048" marT="6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ru-RU" sz="1200" b="0" i="0" u="none" strike="noStrike">
                          <a:solidFill>
                            <a:srgbClr val="000000"/>
                          </a:solidFill>
                          <a:latin typeface="Verdana"/>
                        </a:rPr>
                        <a:t> </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Mtskheta</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3</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12</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36</a:t>
                      </a:r>
                    </a:p>
                  </a:txBody>
                  <a:tcPr marL="6048" marR="6048" marT="6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ru-RU" sz="1200" b="0" i="0" u="none" strike="noStrike">
                          <a:solidFill>
                            <a:srgbClr val="000000"/>
                          </a:solidFill>
                          <a:latin typeface="Verdana"/>
                        </a:rPr>
                        <a:t> </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Kazbegi</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10</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10</a:t>
                      </a:r>
                    </a:p>
                  </a:txBody>
                  <a:tcPr marL="6048" marR="6048" marT="6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en-US" sz="1200" b="0" i="0" u="none" strike="noStrike">
                          <a:solidFill>
                            <a:srgbClr val="000000"/>
                          </a:solidFill>
                          <a:latin typeface="Verdana"/>
                        </a:rPr>
                        <a:t>Natia Tsintsadze</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QobuleTi</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dirty="0">
                          <a:solidFill>
                            <a:srgbClr val="000000"/>
                          </a:solidFill>
                          <a:latin typeface="Verdana"/>
                        </a:rPr>
                        <a:t>4</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dirty="0" smtClean="0">
                          <a:solidFill>
                            <a:srgbClr val="000000"/>
                          </a:solidFill>
                          <a:latin typeface="Verdana"/>
                        </a:rPr>
                        <a:t>1</a:t>
                      </a:r>
                      <a:r>
                        <a:rPr lang="en-US" sz="1200" b="0" i="0" u="none" strike="noStrike" dirty="0" smtClean="0">
                          <a:solidFill>
                            <a:srgbClr val="000000"/>
                          </a:solidFill>
                          <a:latin typeface="Verdana"/>
                        </a:rPr>
                        <a:t>5</a:t>
                      </a:r>
                      <a:endParaRPr lang="ru-RU" sz="1200" b="0" i="0" u="none" strike="noStrike" dirty="0">
                        <a:solidFill>
                          <a:srgbClr val="000000"/>
                        </a:solidFill>
                        <a:latin typeface="Verdana"/>
                      </a:endParaRP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200" b="0" i="0" u="none" strike="noStrike" dirty="0" smtClean="0">
                          <a:solidFill>
                            <a:srgbClr val="000000"/>
                          </a:solidFill>
                          <a:latin typeface="Verdana"/>
                        </a:rPr>
                        <a:t>60</a:t>
                      </a:r>
                      <a:endParaRPr lang="ru-RU" sz="1200" b="0" i="0" u="none" strike="noStrike" dirty="0">
                        <a:solidFill>
                          <a:srgbClr val="000000"/>
                        </a:solidFill>
                        <a:latin typeface="Verdana"/>
                      </a:endParaRPr>
                    </a:p>
                  </a:txBody>
                  <a:tcPr marL="6048" marR="6048" marT="6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ru-RU" sz="1200" b="0" i="0" u="none" strike="noStrike">
                          <a:solidFill>
                            <a:srgbClr val="000000"/>
                          </a:solidFill>
                          <a:latin typeface="Verdana"/>
                        </a:rPr>
                        <a:t> </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Batumi</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5</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13</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65</a:t>
                      </a:r>
                    </a:p>
                  </a:txBody>
                  <a:tcPr marL="6048" marR="6048" marT="6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en-US" sz="1200" b="0" i="0" u="none" strike="noStrike">
                          <a:solidFill>
                            <a:srgbClr val="000000"/>
                          </a:solidFill>
                          <a:latin typeface="Verdana"/>
                        </a:rPr>
                        <a:t>Khatuna Lortkifanidze</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Khelvachauri</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8</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13</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104</a:t>
                      </a:r>
                    </a:p>
                  </a:txBody>
                  <a:tcPr marL="6048" marR="6048" marT="6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en-US" sz="1200" b="0" i="0" u="none" strike="noStrike">
                          <a:solidFill>
                            <a:srgbClr val="000000"/>
                          </a:solidFill>
                          <a:latin typeface="Verdana"/>
                        </a:rPr>
                        <a:t>Zurab Kekelidze</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Khulo</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6</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13</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78</a:t>
                      </a:r>
                    </a:p>
                  </a:txBody>
                  <a:tcPr marL="6048" marR="6048" marT="6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5481">
                <a:tc>
                  <a:txBody>
                    <a:bodyPr/>
                    <a:lstStyle/>
                    <a:p>
                      <a:pPr algn="l" fontAlgn="b"/>
                      <a:r>
                        <a:rPr lang="ru-RU" sz="1200" b="0" i="0" u="none" strike="noStrike">
                          <a:solidFill>
                            <a:srgbClr val="000000"/>
                          </a:solidFill>
                          <a:latin typeface="Verdana"/>
                        </a:rPr>
                        <a:t> </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Qeda</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2</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dirty="0">
                          <a:solidFill>
                            <a:srgbClr val="000000"/>
                          </a:solidFill>
                          <a:latin typeface="Verdana"/>
                        </a:rPr>
                        <a:t>13</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Verdana"/>
                        </a:rPr>
                        <a:t>26</a:t>
                      </a:r>
                    </a:p>
                  </a:txBody>
                  <a:tcPr marL="6048" marR="6048" marT="6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
        <p:nvSpPr>
          <p:cNvPr id="6" name="Rectangle 5"/>
          <p:cNvSpPr/>
          <p:nvPr/>
        </p:nvSpPr>
        <p:spPr>
          <a:xfrm>
            <a:off x="152400" y="1397913"/>
            <a:ext cx="4435381" cy="430887"/>
          </a:xfrm>
          <a:prstGeom prst="rect">
            <a:avLst/>
          </a:prstGeom>
        </p:spPr>
        <p:txBody>
          <a:bodyPr wrap="none">
            <a:spAutoFit/>
          </a:bodyPr>
          <a:lstStyle/>
          <a:p>
            <a:r>
              <a:rPr lang="en-US" sz="2200" dirty="0" smtClean="0">
                <a:latin typeface="Verdana" pitchFamily="34" charset="0"/>
                <a:ea typeface="Verdana" pitchFamily="34" charset="0"/>
                <a:cs typeface="Verdana" pitchFamily="34" charset="0"/>
              </a:rPr>
              <a:t>Training timetable scheduling </a:t>
            </a:r>
            <a:endParaRPr lang="ru-RU" sz="2200" dirty="0">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spTree>
    <p:extLst>
      <p:ext uri="{BB962C8B-B14F-4D97-AF65-F5344CB8AC3E}">
        <p14:creationId xmlns:p14="http://schemas.microsoft.com/office/powerpoint/2010/main" val="34677925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of Teacher Trainings in Georgia</a:t>
            </a: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 </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graphicFrame>
        <p:nvGraphicFramePr>
          <p:cNvPr id="8" name="Table 7"/>
          <p:cNvGraphicFramePr>
            <a:graphicFrameLocks noGrp="1"/>
          </p:cNvGraphicFramePr>
          <p:nvPr/>
        </p:nvGraphicFramePr>
        <p:xfrm>
          <a:off x="533400" y="2057400"/>
          <a:ext cx="6096000" cy="3583584"/>
        </p:xfrm>
        <a:graphic>
          <a:graphicData uri="http://schemas.openxmlformats.org/drawingml/2006/table">
            <a:tbl>
              <a:tblPr/>
              <a:tblGrid>
                <a:gridCol w="2144888"/>
                <a:gridCol w="1128890"/>
                <a:gridCol w="802536"/>
                <a:gridCol w="1148830"/>
                <a:gridCol w="870856"/>
              </a:tblGrid>
              <a:tr h="262796">
                <a:tc>
                  <a:txBody>
                    <a:bodyPr/>
                    <a:lstStyle/>
                    <a:p>
                      <a:pPr algn="l" fontAlgn="b"/>
                      <a:r>
                        <a:rPr lang="en-US" sz="1200" b="1" i="0" u="none" strike="noStrike" dirty="0">
                          <a:solidFill>
                            <a:srgbClr val="000000"/>
                          </a:solidFill>
                          <a:latin typeface="Verdana"/>
                        </a:rPr>
                        <a:t>Master Trainer</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b"/>
                      <a:r>
                        <a:rPr lang="en-US" sz="1200" b="1" i="0" u="none" strike="noStrike" dirty="0">
                          <a:solidFill>
                            <a:srgbClr val="000000"/>
                          </a:solidFill>
                          <a:latin typeface="Verdana"/>
                        </a:rPr>
                        <a:t>Region</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b"/>
                      <a:r>
                        <a:rPr lang="en-US" sz="1200" b="1" i="0" u="none" strike="noStrike" dirty="0">
                          <a:solidFill>
                            <a:srgbClr val="000000"/>
                          </a:solidFill>
                          <a:latin typeface="Verdana"/>
                        </a:rPr>
                        <a:t>Groups</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b"/>
                      <a:r>
                        <a:rPr lang="en-US" sz="1200" b="1" i="0" u="none" strike="noStrike" dirty="0">
                          <a:solidFill>
                            <a:srgbClr val="000000"/>
                          </a:solidFill>
                          <a:latin typeface="Verdana"/>
                        </a:rPr>
                        <a:t>Teachers per group</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ctr"/>
                      <a:r>
                        <a:rPr lang="en-US" sz="1200" b="1" i="0" u="none" strike="noStrike" dirty="0">
                          <a:solidFill>
                            <a:srgbClr val="000000"/>
                          </a:solidFill>
                          <a:latin typeface="Verdana"/>
                        </a:rPr>
                        <a:t>Total</a:t>
                      </a:r>
                    </a:p>
                  </a:txBody>
                  <a:tcPr marL="6048" marR="6048" marT="6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r>
              <a:tr h="134232">
                <a:tc>
                  <a:txBody>
                    <a:bodyPr/>
                    <a:lstStyle/>
                    <a:p>
                      <a:pPr algn="l" fontAlgn="b"/>
                      <a:r>
                        <a:rPr lang="en-US" sz="1200" b="0" i="0" u="none" strike="noStrike" dirty="0" err="1">
                          <a:solidFill>
                            <a:srgbClr val="000000"/>
                          </a:solidFill>
                          <a:latin typeface="Verdana"/>
                        </a:rPr>
                        <a:t>Maka</a:t>
                      </a:r>
                      <a:r>
                        <a:rPr lang="en-US" sz="1200" b="0" i="0" u="none" strike="noStrike" dirty="0">
                          <a:solidFill>
                            <a:srgbClr val="000000"/>
                          </a:solidFill>
                          <a:latin typeface="Verdana"/>
                        </a:rPr>
                        <a:t> </a:t>
                      </a:r>
                      <a:r>
                        <a:rPr lang="en-US" sz="1200" b="0" i="0" u="none" strike="noStrike" dirty="0" err="1">
                          <a:solidFill>
                            <a:srgbClr val="000000"/>
                          </a:solidFill>
                          <a:latin typeface="Verdana"/>
                        </a:rPr>
                        <a:t>Aframishvili</a:t>
                      </a:r>
                      <a:endParaRPr lang="en-US" sz="1200" b="0" i="0" u="none" strike="noStrike" dirty="0">
                        <a:solidFill>
                          <a:srgbClr val="000000"/>
                        </a:solidFill>
                        <a:latin typeface="Verdana"/>
                      </a:endParaRP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Axaltsikhe</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2</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13</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26</a:t>
                      </a:r>
                    </a:p>
                  </a:txBody>
                  <a:tcPr marL="6048" marR="6048" marT="6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32">
                <a:tc>
                  <a:txBody>
                    <a:bodyPr/>
                    <a:lstStyle/>
                    <a:p>
                      <a:pPr algn="l" fontAlgn="b"/>
                      <a:r>
                        <a:rPr lang="ru-RU" sz="1200" b="0" i="0" u="none" strike="noStrike">
                          <a:solidFill>
                            <a:srgbClr val="000000"/>
                          </a:solidFill>
                          <a:latin typeface="Verdana"/>
                        </a:rPr>
                        <a:t> </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Akhalqalaqi</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3</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14</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42</a:t>
                      </a:r>
                    </a:p>
                  </a:txBody>
                  <a:tcPr marL="6048" marR="6048" marT="6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32">
                <a:tc>
                  <a:txBody>
                    <a:bodyPr/>
                    <a:lstStyle/>
                    <a:p>
                      <a:pPr algn="l" fontAlgn="b"/>
                      <a:r>
                        <a:rPr lang="ru-RU" sz="1200" b="0" i="0" u="none" strike="noStrike">
                          <a:solidFill>
                            <a:srgbClr val="000000"/>
                          </a:solidFill>
                          <a:latin typeface="Verdana"/>
                        </a:rPr>
                        <a:t> </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Aspindza</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3</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12</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36</a:t>
                      </a:r>
                    </a:p>
                  </a:txBody>
                  <a:tcPr marL="6048" marR="6048" marT="6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32">
                <a:tc>
                  <a:txBody>
                    <a:bodyPr/>
                    <a:lstStyle/>
                    <a:p>
                      <a:pPr algn="l" fontAlgn="b"/>
                      <a:r>
                        <a:rPr lang="en-US" sz="1200" b="0" i="0" u="none" strike="noStrike">
                          <a:solidFill>
                            <a:srgbClr val="000000"/>
                          </a:solidFill>
                          <a:latin typeface="Verdana"/>
                        </a:rPr>
                        <a:t>Nino Kokilashvili</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Kakheti</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7</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14</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98</a:t>
                      </a:r>
                    </a:p>
                  </a:txBody>
                  <a:tcPr marL="6048" marR="6048" marT="6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32">
                <a:tc>
                  <a:txBody>
                    <a:bodyPr/>
                    <a:lstStyle/>
                    <a:p>
                      <a:pPr algn="l" fontAlgn="b"/>
                      <a:r>
                        <a:rPr lang="en-US" sz="1200" b="0" i="0" u="none" strike="noStrike">
                          <a:solidFill>
                            <a:srgbClr val="000000"/>
                          </a:solidFill>
                          <a:latin typeface="Verdana"/>
                        </a:rPr>
                        <a:t>Qetevan Inanishvili</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Signagi</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4</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14</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56</a:t>
                      </a:r>
                    </a:p>
                  </a:txBody>
                  <a:tcPr marL="6048" marR="6048" marT="6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32">
                <a:tc>
                  <a:txBody>
                    <a:bodyPr/>
                    <a:lstStyle/>
                    <a:p>
                      <a:pPr algn="l" fontAlgn="b"/>
                      <a:r>
                        <a:rPr lang="en-US" sz="1200" b="0" i="0" u="none" strike="noStrike">
                          <a:solidFill>
                            <a:srgbClr val="000000"/>
                          </a:solidFill>
                          <a:latin typeface="Verdana"/>
                        </a:rPr>
                        <a:t>Khatuna Markozashvili</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Akhmeta</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3</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13</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39</a:t>
                      </a:r>
                    </a:p>
                  </a:txBody>
                  <a:tcPr marL="6048" marR="6048" marT="6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32">
                <a:tc>
                  <a:txBody>
                    <a:bodyPr/>
                    <a:lstStyle/>
                    <a:p>
                      <a:pPr algn="l" fontAlgn="b"/>
                      <a:r>
                        <a:rPr lang="ru-RU" sz="1200" b="0" i="0" u="none" strike="noStrike">
                          <a:solidFill>
                            <a:srgbClr val="000000"/>
                          </a:solidFill>
                          <a:latin typeface="Verdana"/>
                        </a:rPr>
                        <a:t> </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Tsageri</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2</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14</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28</a:t>
                      </a:r>
                    </a:p>
                  </a:txBody>
                  <a:tcPr marL="6048" marR="6048" marT="6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32">
                <a:tc>
                  <a:txBody>
                    <a:bodyPr/>
                    <a:lstStyle/>
                    <a:p>
                      <a:pPr algn="l" fontAlgn="b"/>
                      <a:r>
                        <a:rPr lang="ru-RU" sz="1200" b="0" i="0" u="none" strike="noStrike">
                          <a:solidFill>
                            <a:srgbClr val="000000"/>
                          </a:solidFill>
                          <a:latin typeface="Verdana"/>
                        </a:rPr>
                        <a:t> </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Kakheti</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2</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11</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22</a:t>
                      </a:r>
                    </a:p>
                  </a:txBody>
                  <a:tcPr marL="6048" marR="6048" marT="6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32">
                <a:tc>
                  <a:txBody>
                    <a:bodyPr/>
                    <a:lstStyle/>
                    <a:p>
                      <a:pPr algn="l" fontAlgn="b"/>
                      <a:r>
                        <a:rPr lang="en-US" sz="1200" b="0" i="0" u="none" strike="noStrike">
                          <a:solidFill>
                            <a:srgbClr val="000000"/>
                          </a:solidFill>
                          <a:latin typeface="Verdana"/>
                        </a:rPr>
                        <a:t>Zurab Dzuliashvili</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Telavi</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4</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11</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44</a:t>
                      </a:r>
                    </a:p>
                  </a:txBody>
                  <a:tcPr marL="6048" marR="6048" marT="6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32">
                <a:tc>
                  <a:txBody>
                    <a:bodyPr/>
                    <a:lstStyle/>
                    <a:p>
                      <a:pPr algn="l" fontAlgn="b"/>
                      <a:r>
                        <a:rPr lang="ru-RU" sz="1200" b="0" i="0" u="none" strike="noStrike">
                          <a:solidFill>
                            <a:srgbClr val="000000"/>
                          </a:solidFill>
                          <a:latin typeface="Verdana"/>
                        </a:rPr>
                        <a:t> </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OzurgeTi</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2</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13</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26</a:t>
                      </a:r>
                    </a:p>
                  </a:txBody>
                  <a:tcPr marL="6048" marR="6048" marT="6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32">
                <a:tc>
                  <a:txBody>
                    <a:bodyPr/>
                    <a:lstStyle/>
                    <a:p>
                      <a:pPr algn="l" fontAlgn="b"/>
                      <a:r>
                        <a:rPr lang="en-US" sz="1200" b="0" i="0" u="none" strike="noStrike">
                          <a:solidFill>
                            <a:srgbClr val="000000"/>
                          </a:solidFill>
                          <a:latin typeface="Verdana"/>
                        </a:rPr>
                        <a:t>Dimitri Popovi</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Gurjaani</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3</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13</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39</a:t>
                      </a:r>
                    </a:p>
                  </a:txBody>
                  <a:tcPr marL="6048" marR="6048" marT="6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32">
                <a:tc>
                  <a:txBody>
                    <a:bodyPr/>
                    <a:lstStyle/>
                    <a:p>
                      <a:pPr algn="l" fontAlgn="b"/>
                      <a:r>
                        <a:rPr lang="ru-RU" sz="1200" b="0" i="0" u="none" strike="noStrike">
                          <a:solidFill>
                            <a:srgbClr val="000000"/>
                          </a:solidFill>
                          <a:latin typeface="Verdana"/>
                        </a:rPr>
                        <a:t> </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Svaneti</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3</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14</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42</a:t>
                      </a:r>
                    </a:p>
                  </a:txBody>
                  <a:tcPr marL="6048" marR="6048" marT="6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32">
                <a:tc>
                  <a:txBody>
                    <a:bodyPr/>
                    <a:lstStyle/>
                    <a:p>
                      <a:pPr algn="l" fontAlgn="b"/>
                      <a:r>
                        <a:rPr lang="ru-RU" sz="1200" b="0" i="0" u="none" strike="noStrike">
                          <a:solidFill>
                            <a:srgbClr val="000000"/>
                          </a:solidFill>
                          <a:latin typeface="Verdana"/>
                        </a:rPr>
                        <a:t> </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Ninotsminda</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3</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14</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42</a:t>
                      </a:r>
                    </a:p>
                  </a:txBody>
                  <a:tcPr marL="6048" marR="6048" marT="6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32">
                <a:tc>
                  <a:txBody>
                    <a:bodyPr/>
                    <a:lstStyle/>
                    <a:p>
                      <a:pPr algn="l" fontAlgn="b"/>
                      <a:r>
                        <a:rPr lang="en-US" sz="1200" b="0" i="0" u="none" strike="noStrike">
                          <a:solidFill>
                            <a:srgbClr val="000000"/>
                          </a:solidFill>
                          <a:latin typeface="Verdana"/>
                        </a:rPr>
                        <a:t>Marekhi Natenadze</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Akhalqalaqi</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4</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14</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56</a:t>
                      </a:r>
                    </a:p>
                  </a:txBody>
                  <a:tcPr marL="6048" marR="6048" marT="6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32">
                <a:tc>
                  <a:txBody>
                    <a:bodyPr/>
                    <a:lstStyle/>
                    <a:p>
                      <a:pPr algn="l" fontAlgn="b"/>
                      <a:r>
                        <a:rPr lang="ru-RU" sz="1200" b="0" i="0" u="none" strike="noStrike">
                          <a:solidFill>
                            <a:srgbClr val="000000"/>
                          </a:solidFill>
                          <a:latin typeface="Verdana"/>
                        </a:rPr>
                        <a:t> </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Adigeni</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2</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13</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26</a:t>
                      </a:r>
                    </a:p>
                  </a:txBody>
                  <a:tcPr marL="6048" marR="6048" marT="6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32">
                <a:tc>
                  <a:txBody>
                    <a:bodyPr/>
                    <a:lstStyle/>
                    <a:p>
                      <a:pPr algn="l" fontAlgn="b"/>
                      <a:r>
                        <a:rPr lang="ru-RU" sz="1200" b="0" i="0" u="none" strike="noStrike">
                          <a:solidFill>
                            <a:srgbClr val="000000"/>
                          </a:solidFill>
                          <a:latin typeface="Verdana"/>
                        </a:rPr>
                        <a:t> </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Borjomi </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2</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13</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Verdana"/>
                        </a:rPr>
                        <a:t>26</a:t>
                      </a:r>
                    </a:p>
                  </a:txBody>
                  <a:tcPr marL="6048" marR="6048" marT="6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32">
                <a:tc>
                  <a:txBody>
                    <a:bodyPr/>
                    <a:lstStyle/>
                    <a:p>
                      <a:pPr algn="l" fontAlgn="b"/>
                      <a:r>
                        <a:rPr lang="ru-RU" sz="1200" b="0" i="0" u="none" strike="noStrike" dirty="0">
                          <a:solidFill>
                            <a:srgbClr val="000000"/>
                          </a:solidFill>
                          <a:latin typeface="Verdana"/>
                        </a:rPr>
                        <a:t> </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latin typeface="Verdana"/>
                        </a:rPr>
                        <a:t>Akhaltsixe</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2</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200" b="0" i="0" u="none" strike="noStrike">
                          <a:solidFill>
                            <a:srgbClr val="000000"/>
                          </a:solidFill>
                          <a:latin typeface="Verdana"/>
                        </a:rPr>
                        <a:t>13</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Verdana"/>
                        </a:rPr>
                        <a:t>26</a:t>
                      </a:r>
                    </a:p>
                  </a:txBody>
                  <a:tcPr marL="6048" marR="6048" marT="6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
        <p:nvSpPr>
          <p:cNvPr id="6" name="Rectangle 5"/>
          <p:cNvSpPr/>
          <p:nvPr/>
        </p:nvSpPr>
        <p:spPr>
          <a:xfrm>
            <a:off x="152400" y="1397913"/>
            <a:ext cx="4435381" cy="430887"/>
          </a:xfrm>
          <a:prstGeom prst="rect">
            <a:avLst/>
          </a:prstGeom>
        </p:spPr>
        <p:txBody>
          <a:bodyPr wrap="none">
            <a:spAutoFit/>
          </a:bodyPr>
          <a:lstStyle/>
          <a:p>
            <a:r>
              <a:rPr lang="en-US" sz="2200" dirty="0" smtClean="0">
                <a:latin typeface="Verdana" pitchFamily="34" charset="0"/>
                <a:ea typeface="Verdana" pitchFamily="34" charset="0"/>
                <a:cs typeface="Verdana" pitchFamily="34" charset="0"/>
              </a:rPr>
              <a:t>Training timetable scheduling </a:t>
            </a:r>
            <a:endParaRPr lang="ru-RU" sz="2200" dirty="0">
              <a:latin typeface="Verdana" pitchFamily="34" charset="0"/>
              <a:ea typeface="Verdana" pitchFamily="34" charset="0"/>
              <a:cs typeface="Verdana" pitchFamily="34" charset="0"/>
            </a:endParaRPr>
          </a:p>
        </p:txBody>
      </p:sp>
      <p:pic>
        <p:nvPicPr>
          <p:cNvPr id="7" name="Picture 6" descr="Logo_U&amp;T.jpg"/>
          <p:cNvPicPr>
            <a:picLocks noChangeAspect="1"/>
          </p:cNvPicPr>
          <p:nvPr/>
        </p:nvPicPr>
        <p:blipFill>
          <a:blip r:embed="rId2" cstate="print"/>
          <a:stretch>
            <a:fillRect/>
          </a:stretch>
        </p:blipFill>
        <p:spPr>
          <a:xfrm>
            <a:off x="185451" y="178834"/>
            <a:ext cx="1109949" cy="1079644"/>
          </a:xfrm>
          <a:prstGeom prst="rect">
            <a:avLst/>
          </a:prstGeom>
        </p:spPr>
      </p:pic>
    </p:spTree>
    <p:extLst>
      <p:ext uri="{BB962C8B-B14F-4D97-AF65-F5344CB8AC3E}">
        <p14:creationId xmlns:p14="http://schemas.microsoft.com/office/powerpoint/2010/main" val="33289530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of Teacher Trainings in Georgia</a:t>
            </a: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 </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7" name="Picture 6" descr="Logo_U&amp;T.jpg"/>
          <p:cNvPicPr>
            <a:picLocks noChangeAspect="1"/>
          </p:cNvPicPr>
          <p:nvPr/>
        </p:nvPicPr>
        <p:blipFill>
          <a:blip r:embed="rId2" cstate="print"/>
          <a:stretch>
            <a:fillRect/>
          </a:stretch>
        </p:blipFill>
        <p:spPr>
          <a:xfrm>
            <a:off x="185451" y="178834"/>
            <a:ext cx="1109949" cy="1079644"/>
          </a:xfrm>
          <a:prstGeom prst="rect">
            <a:avLst/>
          </a:prstGeom>
        </p:spPr>
      </p:pic>
      <p:pic>
        <p:nvPicPr>
          <p:cNvPr id="440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10" y="3886200"/>
            <a:ext cx="3038554" cy="247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3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1403144"/>
            <a:ext cx="3054424" cy="225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3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4210" y="1403144"/>
            <a:ext cx="3038553" cy="2267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3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38800" y="3886200"/>
            <a:ext cx="3149600" cy="2482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1020148" y="3379906"/>
            <a:ext cx="2726675" cy="369332"/>
          </a:xfrm>
          <a:prstGeom prst="rect">
            <a:avLst/>
          </a:prstGeom>
          <a:solidFill>
            <a:srgbClr val="EEEEEE"/>
          </a:solidFill>
        </p:spPr>
        <p:txBody>
          <a:bodyPr wrap="square" rtlCol="0">
            <a:spAutoFit/>
          </a:bodyPr>
          <a:lstStyle/>
          <a:p>
            <a:pPr algn="ctr"/>
            <a:r>
              <a:rPr lang="en-US" dirty="0" err="1" smtClean="0"/>
              <a:t>Gardabani</a:t>
            </a:r>
            <a:endParaRPr lang="ru-RU" dirty="0"/>
          </a:p>
        </p:txBody>
      </p:sp>
      <p:sp>
        <p:nvSpPr>
          <p:cNvPr id="11" name="TextBox 10"/>
          <p:cNvSpPr txBox="1"/>
          <p:nvPr/>
        </p:nvSpPr>
        <p:spPr>
          <a:xfrm>
            <a:off x="5802674" y="3352442"/>
            <a:ext cx="2726675" cy="369332"/>
          </a:xfrm>
          <a:prstGeom prst="rect">
            <a:avLst/>
          </a:prstGeom>
          <a:solidFill>
            <a:srgbClr val="EEEEEE"/>
          </a:solidFill>
        </p:spPr>
        <p:txBody>
          <a:bodyPr wrap="square" rtlCol="0">
            <a:spAutoFit/>
          </a:bodyPr>
          <a:lstStyle/>
          <a:p>
            <a:pPr algn="ctr"/>
            <a:r>
              <a:rPr lang="en-US" dirty="0" err="1" smtClean="0"/>
              <a:t>Martkopi</a:t>
            </a:r>
            <a:endParaRPr lang="ru-RU" dirty="0"/>
          </a:p>
        </p:txBody>
      </p:sp>
      <p:sp>
        <p:nvSpPr>
          <p:cNvPr id="12" name="TextBox 11"/>
          <p:cNvSpPr txBox="1"/>
          <p:nvPr/>
        </p:nvSpPr>
        <p:spPr>
          <a:xfrm>
            <a:off x="994748" y="6178034"/>
            <a:ext cx="2726675" cy="369332"/>
          </a:xfrm>
          <a:prstGeom prst="rect">
            <a:avLst/>
          </a:prstGeom>
          <a:solidFill>
            <a:srgbClr val="EEEEEE"/>
          </a:solidFill>
        </p:spPr>
        <p:txBody>
          <a:bodyPr wrap="square" rtlCol="0">
            <a:spAutoFit/>
          </a:bodyPr>
          <a:lstStyle/>
          <a:p>
            <a:pPr algn="ctr"/>
            <a:r>
              <a:rPr lang="en-US" dirty="0" err="1" smtClean="0"/>
              <a:t>Telavi</a:t>
            </a:r>
            <a:endParaRPr lang="ru-RU" dirty="0"/>
          </a:p>
        </p:txBody>
      </p:sp>
      <p:sp>
        <p:nvSpPr>
          <p:cNvPr id="13" name="TextBox 12"/>
          <p:cNvSpPr txBox="1"/>
          <p:nvPr/>
        </p:nvSpPr>
        <p:spPr>
          <a:xfrm>
            <a:off x="5777274" y="6173906"/>
            <a:ext cx="2726675" cy="369332"/>
          </a:xfrm>
          <a:prstGeom prst="rect">
            <a:avLst/>
          </a:prstGeom>
          <a:solidFill>
            <a:srgbClr val="EEEEEE"/>
          </a:solidFill>
        </p:spPr>
        <p:txBody>
          <a:bodyPr wrap="square" rtlCol="0">
            <a:spAutoFit/>
          </a:bodyPr>
          <a:lstStyle/>
          <a:p>
            <a:pPr algn="ctr"/>
            <a:r>
              <a:rPr lang="en-US" dirty="0" err="1" smtClean="0"/>
              <a:t>Mtskheta</a:t>
            </a:r>
            <a:endParaRPr lang="ru-RU" dirty="0"/>
          </a:p>
        </p:txBody>
      </p:sp>
    </p:spTree>
    <p:extLst>
      <p:ext uri="{BB962C8B-B14F-4D97-AF65-F5344CB8AC3E}">
        <p14:creationId xmlns:p14="http://schemas.microsoft.com/office/powerpoint/2010/main" val="6267814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of Teacher Trainings in Georgia</a:t>
            </a: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 </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7" name="Picture 6" descr="Logo_U&amp;T.jpg"/>
          <p:cNvPicPr>
            <a:picLocks noChangeAspect="1"/>
          </p:cNvPicPr>
          <p:nvPr/>
        </p:nvPicPr>
        <p:blipFill>
          <a:blip r:embed="rId2" cstate="print"/>
          <a:stretch>
            <a:fillRect/>
          </a:stretch>
        </p:blipFill>
        <p:spPr>
          <a:xfrm>
            <a:off x="185451" y="178834"/>
            <a:ext cx="1109949" cy="1079644"/>
          </a:xfrm>
          <a:prstGeom prst="rect">
            <a:avLst/>
          </a:prstGeom>
        </p:spPr>
      </p:pic>
      <p:pic>
        <p:nvPicPr>
          <p:cNvPr id="450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397000"/>
            <a:ext cx="2952750" cy="229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05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3475" y="1371600"/>
            <a:ext cx="3514725" cy="229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06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9800" y="4191000"/>
            <a:ext cx="3009900" cy="2266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p:cNvSpPr txBox="1"/>
          <p:nvPr/>
        </p:nvSpPr>
        <p:spPr>
          <a:xfrm>
            <a:off x="994748" y="6178034"/>
            <a:ext cx="2726675" cy="369332"/>
          </a:xfrm>
          <a:prstGeom prst="rect">
            <a:avLst/>
          </a:prstGeom>
          <a:solidFill>
            <a:srgbClr val="EEEEEE"/>
          </a:solidFill>
        </p:spPr>
        <p:txBody>
          <a:bodyPr wrap="square" rtlCol="0">
            <a:spAutoFit/>
          </a:bodyPr>
          <a:lstStyle/>
          <a:p>
            <a:pPr algn="ctr"/>
            <a:r>
              <a:rPr lang="en-US" dirty="0" smtClean="0"/>
              <a:t>Kutaisi</a:t>
            </a:r>
            <a:endParaRPr lang="ru-RU" dirty="0"/>
          </a:p>
        </p:txBody>
      </p:sp>
      <p:sp>
        <p:nvSpPr>
          <p:cNvPr id="16" name="TextBox 15"/>
          <p:cNvSpPr txBox="1"/>
          <p:nvPr/>
        </p:nvSpPr>
        <p:spPr>
          <a:xfrm>
            <a:off x="1081412" y="3482459"/>
            <a:ext cx="2726675" cy="369332"/>
          </a:xfrm>
          <a:prstGeom prst="rect">
            <a:avLst/>
          </a:prstGeom>
          <a:solidFill>
            <a:srgbClr val="EEEEEE"/>
          </a:solidFill>
        </p:spPr>
        <p:txBody>
          <a:bodyPr wrap="square" rtlCol="0">
            <a:spAutoFit/>
          </a:bodyPr>
          <a:lstStyle/>
          <a:p>
            <a:pPr algn="ctr"/>
            <a:r>
              <a:rPr lang="en-US" dirty="0" smtClean="0"/>
              <a:t>Tbilisi</a:t>
            </a:r>
            <a:endParaRPr lang="ru-RU" dirty="0"/>
          </a:p>
        </p:txBody>
      </p:sp>
      <p:sp>
        <p:nvSpPr>
          <p:cNvPr id="17" name="TextBox 16"/>
          <p:cNvSpPr txBox="1"/>
          <p:nvPr/>
        </p:nvSpPr>
        <p:spPr>
          <a:xfrm>
            <a:off x="5410200" y="3482459"/>
            <a:ext cx="2726675" cy="369332"/>
          </a:xfrm>
          <a:prstGeom prst="rect">
            <a:avLst/>
          </a:prstGeom>
          <a:solidFill>
            <a:srgbClr val="EEEEEE"/>
          </a:solidFill>
        </p:spPr>
        <p:txBody>
          <a:bodyPr wrap="square" rtlCol="0">
            <a:spAutoFit/>
          </a:bodyPr>
          <a:lstStyle/>
          <a:p>
            <a:pPr algn="ctr"/>
            <a:r>
              <a:rPr lang="en-US" dirty="0" smtClean="0"/>
              <a:t>Tbilisi</a:t>
            </a:r>
            <a:endParaRPr lang="ru-RU" dirty="0"/>
          </a:p>
        </p:txBody>
      </p:sp>
      <p:pic>
        <p:nvPicPr>
          <p:cNvPr id="4506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43474" y="4152900"/>
            <a:ext cx="3514725" cy="2308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5337499" y="6145768"/>
            <a:ext cx="2726675" cy="369332"/>
          </a:xfrm>
          <a:prstGeom prst="rect">
            <a:avLst/>
          </a:prstGeom>
          <a:solidFill>
            <a:srgbClr val="EEEEEE"/>
          </a:solidFill>
        </p:spPr>
        <p:txBody>
          <a:bodyPr wrap="square" rtlCol="0">
            <a:spAutoFit/>
          </a:bodyPr>
          <a:lstStyle/>
          <a:p>
            <a:pPr algn="ctr"/>
            <a:r>
              <a:rPr lang="en-US" dirty="0" err="1" smtClean="0"/>
              <a:t>Ninotsminda</a:t>
            </a:r>
            <a:endParaRPr lang="ru-RU" dirty="0"/>
          </a:p>
        </p:txBody>
      </p:sp>
    </p:spTree>
    <p:extLst>
      <p:ext uri="{BB962C8B-B14F-4D97-AF65-F5344CB8AC3E}">
        <p14:creationId xmlns:p14="http://schemas.microsoft.com/office/powerpoint/2010/main" val="30330666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of Teacher Trainings in Georgia</a:t>
            </a: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 </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sp>
        <p:nvSpPr>
          <p:cNvPr id="6" name="Rectangle 5"/>
          <p:cNvSpPr/>
          <p:nvPr/>
        </p:nvSpPr>
        <p:spPr>
          <a:xfrm>
            <a:off x="642523" y="2895600"/>
            <a:ext cx="7593745" cy="1200329"/>
          </a:xfrm>
          <a:prstGeom prst="rect">
            <a:avLst/>
          </a:prstGeom>
        </p:spPr>
        <p:txBody>
          <a:bodyPr wrap="none">
            <a:spAutoFit/>
          </a:bodyPr>
          <a:lstStyle/>
          <a:p>
            <a:pPr algn="ctr"/>
            <a:r>
              <a:rPr lang="en-US" sz="3600" b="1" dirty="0" smtClean="0">
                <a:latin typeface="Verdana" pitchFamily="34" charset="0"/>
                <a:ea typeface="Verdana" pitchFamily="34" charset="0"/>
                <a:cs typeface="Verdana" pitchFamily="34" charset="0"/>
              </a:rPr>
              <a:t>Teacher Training </a:t>
            </a:r>
            <a:r>
              <a:rPr lang="en-US" sz="3600" b="1" dirty="0" smtClean="0">
                <a:latin typeface="Verdana" pitchFamily="34" charset="0"/>
                <a:ea typeface="Verdana" pitchFamily="34" charset="0"/>
                <a:cs typeface="Verdana" pitchFamily="34" charset="0"/>
              </a:rPr>
              <a:t>Evaluation </a:t>
            </a:r>
          </a:p>
          <a:p>
            <a:pPr algn="ctr"/>
            <a:r>
              <a:rPr lang="en-US" sz="3600" b="1" dirty="0" smtClean="0">
                <a:latin typeface="Verdana" pitchFamily="34" charset="0"/>
                <a:ea typeface="Verdana" pitchFamily="34" charset="0"/>
                <a:cs typeface="Verdana" pitchFamily="34" charset="0"/>
              </a:rPr>
              <a:t>Research Results</a:t>
            </a:r>
            <a:endParaRPr lang="ru-RU" sz="3600" b="1" dirty="0">
              <a:latin typeface="Verdana" pitchFamily="34" charset="0"/>
              <a:ea typeface="Verdana" pitchFamily="34" charset="0"/>
              <a:cs typeface="Verdana" pitchFamily="34" charset="0"/>
            </a:endParaRPr>
          </a:p>
        </p:txBody>
      </p:sp>
      <p:sp>
        <p:nvSpPr>
          <p:cNvPr id="7" name="TextBox 6"/>
          <p:cNvSpPr txBox="1"/>
          <p:nvPr/>
        </p:nvSpPr>
        <p:spPr>
          <a:xfrm>
            <a:off x="152400" y="6452734"/>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spTree>
    <p:extLst>
      <p:ext uri="{BB962C8B-B14F-4D97-AF65-F5344CB8AC3E}">
        <p14:creationId xmlns:p14="http://schemas.microsoft.com/office/powerpoint/2010/main" val="27226788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of Teacher Trainings in Georgia</a:t>
            </a: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 </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sp>
        <p:nvSpPr>
          <p:cNvPr id="7" name="TextBox 6"/>
          <p:cNvSpPr txBox="1"/>
          <p:nvPr/>
        </p:nvSpPr>
        <p:spPr>
          <a:xfrm>
            <a:off x="152400" y="6452734"/>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3837624945"/>
              </p:ext>
            </p:extLst>
          </p:nvPr>
        </p:nvGraphicFramePr>
        <p:xfrm>
          <a:off x="304801" y="1752600"/>
          <a:ext cx="4610100" cy="1907543"/>
        </p:xfrm>
        <a:graphic>
          <a:graphicData uri="http://schemas.openxmlformats.org/drawingml/2006/table">
            <a:tbl>
              <a:tblPr>
                <a:tableStyleId>{5C22544A-7EE6-4342-B048-85BDC9FD1C3A}</a:tableStyleId>
              </a:tblPr>
              <a:tblGrid>
                <a:gridCol w="2512614"/>
                <a:gridCol w="1048743"/>
                <a:gridCol w="1048743"/>
              </a:tblGrid>
              <a:tr h="330049">
                <a:tc gridSpan="3">
                  <a:txBody>
                    <a:bodyPr/>
                    <a:lstStyle/>
                    <a:p>
                      <a:pPr algn="l" fontAlgn="ctr"/>
                      <a:r>
                        <a:rPr lang="en-US" sz="1000" b="1" u="none" strike="noStrike">
                          <a:effectLst/>
                          <a:latin typeface="Verdana" pitchFamily="34" charset="0"/>
                          <a:ea typeface="Verdana" pitchFamily="34" charset="0"/>
                          <a:cs typeface="Verdana" pitchFamily="34" charset="0"/>
                        </a:rPr>
                        <a:t>Learned what I needed to know.</a:t>
                      </a:r>
                      <a:endParaRPr lang="en-US" sz="1000" b="1" i="0" u="none" strike="noStrike">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r>
              <a:tr h="396853">
                <a:tc>
                  <a:txBody>
                    <a:bodyPr/>
                    <a:lstStyle/>
                    <a:p>
                      <a:pPr algn="l" fontAlgn="ctr"/>
                      <a:r>
                        <a:rPr lang="en-US" sz="1000" b="1" u="none" strike="noStrike">
                          <a:effectLst/>
                          <a:latin typeface="Verdana" pitchFamily="34" charset="0"/>
                          <a:ea typeface="Verdana" pitchFamily="34" charset="0"/>
                          <a:cs typeface="Verdana" pitchFamily="34" charset="0"/>
                        </a:rPr>
                        <a:t>Answer Options</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a:effectLst/>
                          <a:latin typeface="Verdana" pitchFamily="34" charset="0"/>
                          <a:ea typeface="Verdana" pitchFamily="34" charset="0"/>
                          <a:cs typeface="Verdana" pitchFamily="34" charset="0"/>
                        </a:rPr>
                        <a:t>Response Percent</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68663">
                <a:tc>
                  <a:txBody>
                    <a:bodyPr/>
                    <a:lstStyle/>
                    <a:p>
                      <a:pPr algn="l" fontAlgn="b"/>
                      <a:r>
                        <a:rPr lang="en-US" sz="1000" u="none" strike="noStrike">
                          <a:effectLst/>
                          <a:latin typeface="Verdana" pitchFamily="34" charset="0"/>
                          <a:ea typeface="Verdana" pitchFamily="34" charset="0"/>
                          <a:cs typeface="Verdana" pitchFamily="34" charset="0"/>
                        </a:rPr>
                        <a:t>Strongly 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54.8%</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235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8663">
                <a:tc>
                  <a:txBody>
                    <a:bodyPr/>
                    <a:lstStyle/>
                    <a:p>
                      <a:pPr algn="l" fontAlgn="b"/>
                      <a:r>
                        <a:rPr lang="en-US" sz="1000" u="none" strike="noStrike">
                          <a:effectLst/>
                          <a:latin typeface="Verdana" pitchFamily="34" charset="0"/>
                          <a:ea typeface="Verdana" pitchFamily="34" charset="0"/>
                          <a:cs typeface="Verdana" pitchFamily="34" charset="0"/>
                        </a:rPr>
                        <a:t>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43.6%</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187</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8663">
                <a:tc>
                  <a:txBody>
                    <a:bodyPr/>
                    <a:lstStyle/>
                    <a:p>
                      <a:pPr algn="l" fontAlgn="b"/>
                      <a:r>
                        <a:rPr lang="en-US" sz="1000" u="none" strike="noStrike">
                          <a:effectLst/>
                          <a:latin typeface="Verdana" pitchFamily="34" charset="0"/>
                          <a:ea typeface="Verdana" pitchFamily="34" charset="0"/>
                          <a:cs typeface="Verdana" pitchFamily="34" charset="0"/>
                        </a:rPr>
                        <a:t>No Opinion</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0.0%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8663">
                <a:tc>
                  <a:txBody>
                    <a:bodyPr/>
                    <a:lstStyle/>
                    <a:p>
                      <a:pPr algn="l" fontAlgn="b"/>
                      <a:r>
                        <a:rPr lang="en-US" sz="1000" u="none" strike="noStrike">
                          <a:effectLst/>
                          <a:latin typeface="Verdana" pitchFamily="34" charset="0"/>
                          <a:ea typeface="Verdana" pitchFamily="34" charset="0"/>
                          <a:cs typeface="Verdana" pitchFamily="34" charset="0"/>
                        </a:rPr>
                        <a:t>Disagree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1.2%</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8663">
                <a:tc>
                  <a:txBody>
                    <a:bodyPr/>
                    <a:lstStyle/>
                    <a:p>
                      <a:pPr algn="l" fontAlgn="b"/>
                      <a:r>
                        <a:rPr lang="en-US" sz="1000" u="none" strike="noStrike">
                          <a:effectLst/>
                          <a:latin typeface="Verdana" pitchFamily="34" charset="0"/>
                          <a:ea typeface="Verdana" pitchFamily="34" charset="0"/>
                          <a:cs typeface="Verdana" pitchFamily="34" charset="0"/>
                        </a:rPr>
                        <a:t>Strongly Disagree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0.5%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dirty="0">
                          <a:effectLst/>
                          <a:latin typeface="Verdana" pitchFamily="34" charset="0"/>
                          <a:ea typeface="Verdana" pitchFamily="34" charset="0"/>
                          <a:cs typeface="Verdana" pitchFamily="34" charset="0"/>
                        </a:rPr>
                        <a:t>2</a:t>
                      </a:r>
                      <a:endParaRPr lang="ru-RU" sz="1000" b="0" i="0" u="none" strike="noStrike" dirty="0">
                        <a:effectLst/>
                        <a:latin typeface="Verdana" pitchFamily="34" charset="0"/>
                        <a:ea typeface="Verdana" pitchFamily="34" charset="0"/>
                        <a:cs typeface="Verdana" pitchFamily="34" charset="0"/>
                      </a:endParaRPr>
                    </a:p>
                  </a:txBody>
                  <a:tcPr marL="9525" marR="9525" marT="9525" marB="0" anchor="ctr"/>
                </a:tc>
              </a:tr>
              <a:tr h="168663">
                <a:tc gridSpan="2">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429</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r h="168663">
                <a:tc gridSpan="2">
                  <a:txBody>
                    <a:bodyPr/>
                    <a:lstStyle/>
                    <a:p>
                      <a:pPr algn="r" fontAlgn="b"/>
                      <a:r>
                        <a:rPr lang="en-US" sz="1000" b="1" u="none" strike="noStrike" dirty="0">
                          <a:effectLst/>
                          <a:latin typeface="Verdana" pitchFamily="34" charset="0"/>
                          <a:ea typeface="Verdana" pitchFamily="34" charset="0"/>
                          <a:cs typeface="Verdana" pitchFamily="34" charset="0"/>
                        </a:rPr>
                        <a:t>skipped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2</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9" name="Chart 8"/>
          <p:cNvGraphicFramePr>
            <a:graphicFrameLocks/>
          </p:cNvGraphicFramePr>
          <p:nvPr>
            <p:extLst>
              <p:ext uri="{D42A27DB-BD31-4B8C-83A1-F6EECF244321}">
                <p14:modId xmlns:p14="http://schemas.microsoft.com/office/powerpoint/2010/main" val="2616055311"/>
              </p:ext>
            </p:extLst>
          </p:nvPr>
        </p:nvGraphicFramePr>
        <p:xfrm>
          <a:off x="5329238" y="1752600"/>
          <a:ext cx="3586162" cy="1905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547219263"/>
              </p:ext>
            </p:extLst>
          </p:nvPr>
        </p:nvGraphicFramePr>
        <p:xfrm>
          <a:off x="304800" y="4036060"/>
          <a:ext cx="4610099" cy="2136140"/>
        </p:xfrm>
        <a:graphic>
          <a:graphicData uri="http://schemas.openxmlformats.org/drawingml/2006/table">
            <a:tbl>
              <a:tblPr>
                <a:tableStyleId>{5C22544A-7EE6-4342-B048-85BDC9FD1C3A}</a:tableStyleId>
              </a:tblPr>
              <a:tblGrid>
                <a:gridCol w="2593837"/>
                <a:gridCol w="1008131"/>
                <a:gridCol w="1008131"/>
              </a:tblGrid>
              <a:tr h="369603">
                <a:tc gridSpan="3">
                  <a:txBody>
                    <a:bodyPr/>
                    <a:lstStyle/>
                    <a:p>
                      <a:pPr algn="l" fontAlgn="ctr"/>
                      <a:r>
                        <a:rPr lang="en-US" sz="1000" b="1" u="none" strike="noStrike">
                          <a:effectLst/>
                          <a:latin typeface="Verdana" pitchFamily="34" charset="0"/>
                          <a:ea typeface="Verdana" pitchFamily="34" charset="0"/>
                          <a:cs typeface="Verdana" pitchFamily="34" charset="0"/>
                        </a:rPr>
                        <a:t>Was exactly the right amount of time</a:t>
                      </a:r>
                      <a:endParaRPr lang="en-US" sz="1000" b="1" i="0" u="none" strike="noStrike">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r>
              <a:tr h="444412">
                <a:tc>
                  <a:txBody>
                    <a:bodyPr/>
                    <a:lstStyle/>
                    <a:p>
                      <a:pPr algn="l" fontAlgn="ctr"/>
                      <a:r>
                        <a:rPr lang="en-US" sz="1000" b="1" u="none" strike="noStrike">
                          <a:effectLst/>
                          <a:latin typeface="Verdana" pitchFamily="34" charset="0"/>
                          <a:ea typeface="Verdana" pitchFamily="34" charset="0"/>
                          <a:cs typeface="Verdana" pitchFamily="34" charset="0"/>
                        </a:rPr>
                        <a:t>Answer Options</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a:effectLst/>
                          <a:latin typeface="Verdana" pitchFamily="34" charset="0"/>
                          <a:ea typeface="Verdana" pitchFamily="34" charset="0"/>
                          <a:cs typeface="Verdana" pitchFamily="34" charset="0"/>
                        </a:rPr>
                        <a:t>Response Percent</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88875">
                <a:tc>
                  <a:txBody>
                    <a:bodyPr/>
                    <a:lstStyle/>
                    <a:p>
                      <a:pPr algn="l" fontAlgn="b"/>
                      <a:r>
                        <a:rPr lang="en-US" sz="1000" u="none" strike="noStrike">
                          <a:effectLst/>
                          <a:latin typeface="Verdana" pitchFamily="34" charset="0"/>
                          <a:ea typeface="Verdana" pitchFamily="34" charset="0"/>
                          <a:cs typeface="Verdana" pitchFamily="34" charset="0"/>
                        </a:rPr>
                        <a:t>Strongly 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41.7%</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178</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8875">
                <a:tc>
                  <a:txBody>
                    <a:bodyPr/>
                    <a:lstStyle/>
                    <a:p>
                      <a:pPr algn="l" fontAlgn="b"/>
                      <a:r>
                        <a:rPr lang="en-US" sz="1000" u="none" strike="noStrike">
                          <a:effectLst/>
                          <a:latin typeface="Verdana" pitchFamily="34" charset="0"/>
                          <a:ea typeface="Verdana" pitchFamily="34" charset="0"/>
                          <a:cs typeface="Verdana" pitchFamily="34" charset="0"/>
                        </a:rPr>
                        <a:t>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34.9%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149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8875">
                <a:tc>
                  <a:txBody>
                    <a:bodyPr/>
                    <a:lstStyle/>
                    <a:p>
                      <a:pPr algn="l" fontAlgn="b"/>
                      <a:r>
                        <a:rPr lang="en-US" sz="1000" u="none" strike="noStrike">
                          <a:effectLst/>
                          <a:latin typeface="Verdana" pitchFamily="34" charset="0"/>
                          <a:ea typeface="Verdana" pitchFamily="34" charset="0"/>
                          <a:cs typeface="Verdana" pitchFamily="34" charset="0"/>
                        </a:rPr>
                        <a:t>No Opinion</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1.2%</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8875">
                <a:tc>
                  <a:txBody>
                    <a:bodyPr/>
                    <a:lstStyle/>
                    <a:p>
                      <a:pPr algn="l" fontAlgn="b"/>
                      <a:r>
                        <a:rPr lang="en-US" sz="1000" u="none" strike="noStrike">
                          <a:effectLst/>
                          <a:latin typeface="Verdana" pitchFamily="34" charset="0"/>
                          <a:ea typeface="Verdana" pitchFamily="34" charset="0"/>
                          <a:cs typeface="Verdana" pitchFamily="34" charset="0"/>
                        </a:rPr>
                        <a:t>Disagree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15.7%</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67</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8875">
                <a:tc>
                  <a:txBody>
                    <a:bodyPr/>
                    <a:lstStyle/>
                    <a:p>
                      <a:pPr algn="l" fontAlgn="b"/>
                      <a:r>
                        <a:rPr lang="en-US" sz="1000" u="none" strike="noStrike">
                          <a:effectLst/>
                          <a:latin typeface="Verdana" pitchFamily="34" charset="0"/>
                          <a:ea typeface="Verdana" pitchFamily="34" charset="0"/>
                          <a:cs typeface="Verdana" pitchFamily="34" charset="0"/>
                        </a:rPr>
                        <a:t>Strongly Disagree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6.6%</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28</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8875">
                <a:tc gridSpan="2">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a:effectLst/>
                          <a:latin typeface="Verdana" pitchFamily="34" charset="0"/>
                          <a:ea typeface="Verdana" pitchFamily="34" charset="0"/>
                          <a:cs typeface="Verdana" pitchFamily="34" charset="0"/>
                        </a:rPr>
                        <a:t>427</a:t>
                      </a:r>
                      <a:endParaRPr lang="ru-RU"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r>
              <a:tr h="188875">
                <a:tc gridSpan="2">
                  <a:txBody>
                    <a:bodyPr/>
                    <a:lstStyle/>
                    <a:p>
                      <a:pPr algn="r" fontAlgn="b"/>
                      <a:r>
                        <a:rPr lang="en-US" sz="1000" b="1" u="none" strike="noStrike" dirty="0">
                          <a:effectLst/>
                          <a:latin typeface="Verdana" pitchFamily="34" charset="0"/>
                          <a:ea typeface="Verdana" pitchFamily="34" charset="0"/>
                          <a:cs typeface="Verdana" pitchFamily="34" charset="0"/>
                        </a:rPr>
                        <a:t>skipped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4</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10" name="Chart 9"/>
          <p:cNvGraphicFramePr>
            <a:graphicFrameLocks/>
          </p:cNvGraphicFramePr>
          <p:nvPr>
            <p:extLst>
              <p:ext uri="{D42A27DB-BD31-4B8C-83A1-F6EECF244321}">
                <p14:modId xmlns:p14="http://schemas.microsoft.com/office/powerpoint/2010/main" val="4202726791"/>
              </p:ext>
            </p:extLst>
          </p:nvPr>
        </p:nvGraphicFramePr>
        <p:xfrm>
          <a:off x="5334000" y="4038600"/>
          <a:ext cx="3581400" cy="21336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930845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of Teacher Trainings in Georgia</a:t>
            </a: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 </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sp>
        <p:nvSpPr>
          <p:cNvPr id="7" name="TextBox 6"/>
          <p:cNvSpPr txBox="1"/>
          <p:nvPr/>
        </p:nvSpPr>
        <p:spPr>
          <a:xfrm>
            <a:off x="152400" y="6452734"/>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graphicFrame>
        <p:nvGraphicFramePr>
          <p:cNvPr id="4" name="Table 3"/>
          <p:cNvGraphicFramePr>
            <a:graphicFrameLocks noGrp="1"/>
          </p:cNvGraphicFramePr>
          <p:nvPr>
            <p:extLst>
              <p:ext uri="{D42A27DB-BD31-4B8C-83A1-F6EECF244321}">
                <p14:modId xmlns:p14="http://schemas.microsoft.com/office/powerpoint/2010/main" val="2601664459"/>
              </p:ext>
            </p:extLst>
          </p:nvPr>
        </p:nvGraphicFramePr>
        <p:xfrm>
          <a:off x="304800" y="1676400"/>
          <a:ext cx="4927601" cy="1981200"/>
        </p:xfrm>
        <a:graphic>
          <a:graphicData uri="http://schemas.openxmlformats.org/drawingml/2006/table">
            <a:tbl>
              <a:tblPr>
                <a:tableStyleId>{5C22544A-7EE6-4342-B048-85BDC9FD1C3A}</a:tableStyleId>
              </a:tblPr>
              <a:tblGrid>
                <a:gridCol w="3097621"/>
                <a:gridCol w="914990"/>
                <a:gridCol w="914990"/>
              </a:tblGrid>
              <a:tr h="466725">
                <a:tc gridSpan="3">
                  <a:txBody>
                    <a:bodyPr/>
                    <a:lstStyle/>
                    <a:p>
                      <a:pPr algn="l" fontAlgn="ctr"/>
                      <a:r>
                        <a:rPr lang="en-US" sz="1000" b="1" u="none" strike="noStrike">
                          <a:effectLst/>
                          <a:latin typeface="Verdana" pitchFamily="34" charset="0"/>
                          <a:ea typeface="Verdana" pitchFamily="34" charset="0"/>
                          <a:cs typeface="Verdana" pitchFamily="34" charset="0"/>
                        </a:rPr>
                        <a:t>Maintained an appropriate balance between lecture and </a:t>
                      </a:r>
                      <a:br>
                        <a:rPr lang="en-US" sz="1000" b="1" u="none" strike="noStrike">
                          <a:effectLst/>
                          <a:latin typeface="Verdana" pitchFamily="34" charset="0"/>
                          <a:ea typeface="Verdana" pitchFamily="34" charset="0"/>
                          <a:cs typeface="Verdana" pitchFamily="34" charset="0"/>
                        </a:rPr>
                      </a:br>
                      <a:r>
                        <a:rPr lang="en-US" sz="1000" b="1" u="none" strike="noStrike">
                          <a:effectLst/>
                          <a:latin typeface="Verdana" pitchFamily="34" charset="0"/>
                          <a:ea typeface="Verdana" pitchFamily="34" charset="0"/>
                          <a:cs typeface="Verdana" pitchFamily="34" charset="0"/>
                        </a:rPr>
                        <a:t>hands-on activities</a:t>
                      </a:r>
                      <a:br>
                        <a:rPr lang="en-US" sz="1000" b="1" u="none" strike="noStrike">
                          <a:effectLst/>
                          <a:latin typeface="Verdana" pitchFamily="34" charset="0"/>
                          <a:ea typeface="Verdana" pitchFamily="34" charset="0"/>
                          <a:cs typeface="Verdana" pitchFamily="34" charset="0"/>
                        </a:rPr>
                      </a:br>
                      <a:endParaRPr lang="en-US" sz="1000" b="1" i="0" u="none" strike="noStrike">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r>
              <a:tr h="381000">
                <a:tc>
                  <a:txBody>
                    <a:bodyPr/>
                    <a:lstStyle/>
                    <a:p>
                      <a:pPr algn="l" fontAlgn="ctr"/>
                      <a:r>
                        <a:rPr lang="en-US" sz="1000" b="1" u="none" strike="noStrike">
                          <a:effectLst/>
                          <a:latin typeface="Verdana" pitchFamily="34" charset="0"/>
                          <a:ea typeface="Verdana" pitchFamily="34" charset="0"/>
                          <a:cs typeface="Verdana" pitchFamily="34" charset="0"/>
                        </a:rPr>
                        <a:t>Answer Options</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a:effectLst/>
                          <a:latin typeface="Verdana" pitchFamily="34" charset="0"/>
                          <a:ea typeface="Verdana" pitchFamily="34" charset="0"/>
                          <a:cs typeface="Verdana" pitchFamily="34" charset="0"/>
                        </a:rPr>
                        <a:t>Response Percent</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61925">
                <a:tc>
                  <a:txBody>
                    <a:bodyPr/>
                    <a:lstStyle/>
                    <a:p>
                      <a:pPr algn="l" fontAlgn="b"/>
                      <a:r>
                        <a:rPr lang="en-US" sz="1000" u="none" strike="noStrike">
                          <a:effectLst/>
                          <a:latin typeface="Verdana" pitchFamily="34" charset="0"/>
                          <a:ea typeface="Verdana" pitchFamily="34" charset="0"/>
                          <a:cs typeface="Verdana" pitchFamily="34" charset="0"/>
                        </a:rPr>
                        <a:t>Strongly 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41.4%</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179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925">
                <a:tc>
                  <a:txBody>
                    <a:bodyPr/>
                    <a:lstStyle/>
                    <a:p>
                      <a:pPr algn="l" fontAlgn="b"/>
                      <a:r>
                        <a:rPr lang="en-US" sz="1000" u="none" strike="noStrike">
                          <a:effectLst/>
                          <a:latin typeface="Verdana" pitchFamily="34" charset="0"/>
                          <a:ea typeface="Verdana" pitchFamily="34" charset="0"/>
                          <a:cs typeface="Verdana" pitchFamily="34" charset="0"/>
                        </a:rPr>
                        <a:t>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52.1%</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225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925">
                <a:tc>
                  <a:txBody>
                    <a:bodyPr/>
                    <a:lstStyle/>
                    <a:p>
                      <a:pPr algn="l" fontAlgn="b"/>
                      <a:r>
                        <a:rPr lang="en-US" sz="1000" u="none" strike="noStrike">
                          <a:effectLst/>
                          <a:latin typeface="Verdana" pitchFamily="34" charset="0"/>
                          <a:ea typeface="Verdana" pitchFamily="34" charset="0"/>
                          <a:cs typeface="Verdana" pitchFamily="34" charset="0"/>
                        </a:rPr>
                        <a:t>No Opinion</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2.1%</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925">
                <a:tc>
                  <a:txBody>
                    <a:bodyPr/>
                    <a:lstStyle/>
                    <a:p>
                      <a:pPr algn="l" fontAlgn="b"/>
                      <a:r>
                        <a:rPr lang="en-US" sz="1000" u="none" strike="noStrike">
                          <a:effectLst/>
                          <a:latin typeface="Verdana" pitchFamily="34" charset="0"/>
                          <a:ea typeface="Verdana" pitchFamily="34" charset="0"/>
                          <a:cs typeface="Verdana" pitchFamily="34" charset="0"/>
                        </a:rPr>
                        <a:t>Disagree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3.0%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13</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925">
                <a:tc>
                  <a:txBody>
                    <a:bodyPr/>
                    <a:lstStyle/>
                    <a:p>
                      <a:pPr algn="l" fontAlgn="b"/>
                      <a:r>
                        <a:rPr lang="en-US" sz="1000" u="none" strike="noStrike">
                          <a:effectLst/>
                          <a:latin typeface="Verdana" pitchFamily="34" charset="0"/>
                          <a:ea typeface="Verdana" pitchFamily="34" charset="0"/>
                          <a:cs typeface="Verdana" pitchFamily="34" charset="0"/>
                        </a:rPr>
                        <a:t>Strongly Disagree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1.4%</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6</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925">
                <a:tc gridSpan="2">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a:effectLst/>
                          <a:latin typeface="Verdana" pitchFamily="34" charset="0"/>
                          <a:ea typeface="Verdana" pitchFamily="34" charset="0"/>
                          <a:cs typeface="Verdana" pitchFamily="34" charset="0"/>
                        </a:rPr>
                        <a:t>432</a:t>
                      </a:r>
                      <a:endParaRPr lang="ru-RU"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r>
              <a:tr h="161925">
                <a:tc gridSpan="2">
                  <a:txBody>
                    <a:bodyPr/>
                    <a:lstStyle/>
                    <a:p>
                      <a:pPr algn="r" fontAlgn="b"/>
                      <a:r>
                        <a:rPr lang="en-US" sz="1000" b="1" u="none" strike="noStrike" dirty="0">
                          <a:effectLst/>
                          <a:latin typeface="Verdana" pitchFamily="34" charset="0"/>
                          <a:ea typeface="Verdana" pitchFamily="34" charset="0"/>
                          <a:cs typeface="Verdana" pitchFamily="34" charset="0"/>
                        </a:rPr>
                        <a:t>skipped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10</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11" name="Chart 10"/>
          <p:cNvGraphicFramePr>
            <a:graphicFrameLocks/>
          </p:cNvGraphicFramePr>
          <p:nvPr>
            <p:extLst>
              <p:ext uri="{D42A27DB-BD31-4B8C-83A1-F6EECF244321}">
                <p14:modId xmlns:p14="http://schemas.microsoft.com/office/powerpoint/2010/main" val="1265237111"/>
              </p:ext>
            </p:extLst>
          </p:nvPr>
        </p:nvGraphicFramePr>
        <p:xfrm>
          <a:off x="5334000" y="1676400"/>
          <a:ext cx="3629025" cy="1981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543668586"/>
              </p:ext>
            </p:extLst>
          </p:nvPr>
        </p:nvGraphicFramePr>
        <p:xfrm>
          <a:off x="304800" y="3962400"/>
          <a:ext cx="4927601" cy="2133596"/>
        </p:xfrm>
        <a:graphic>
          <a:graphicData uri="http://schemas.openxmlformats.org/drawingml/2006/table">
            <a:tbl>
              <a:tblPr>
                <a:tableStyleId>{5C22544A-7EE6-4342-B048-85BDC9FD1C3A}</a:tableStyleId>
              </a:tblPr>
              <a:tblGrid>
                <a:gridCol w="3097621"/>
                <a:gridCol w="914990"/>
                <a:gridCol w="914990"/>
              </a:tblGrid>
              <a:tr h="369163">
                <a:tc gridSpan="3">
                  <a:txBody>
                    <a:bodyPr/>
                    <a:lstStyle/>
                    <a:p>
                      <a:pPr algn="l" fontAlgn="ctr"/>
                      <a:r>
                        <a:rPr lang="en-US" sz="1000" b="1" u="none" strike="noStrike">
                          <a:effectLst/>
                          <a:latin typeface="Verdana" pitchFamily="34" charset="0"/>
                          <a:ea typeface="Verdana" pitchFamily="34" charset="0"/>
                          <a:cs typeface="Verdana" pitchFamily="34" charset="0"/>
                        </a:rPr>
                        <a:t>Met my expectations in terms of difficulty level</a:t>
                      </a:r>
                      <a:endParaRPr lang="en-US" sz="1000" b="1" i="0" u="none" strike="noStrike">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r>
              <a:tr h="443883">
                <a:tc>
                  <a:txBody>
                    <a:bodyPr/>
                    <a:lstStyle/>
                    <a:p>
                      <a:pPr algn="l" fontAlgn="ctr"/>
                      <a:r>
                        <a:rPr lang="en-US" sz="1000" b="1" u="none" strike="noStrike">
                          <a:effectLst/>
                          <a:latin typeface="Verdana" pitchFamily="34" charset="0"/>
                          <a:ea typeface="Verdana" pitchFamily="34" charset="0"/>
                          <a:cs typeface="Verdana" pitchFamily="34" charset="0"/>
                        </a:rPr>
                        <a:t>Answer Options</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a:effectLst/>
                          <a:latin typeface="Verdana" pitchFamily="34" charset="0"/>
                          <a:ea typeface="Verdana" pitchFamily="34" charset="0"/>
                          <a:cs typeface="Verdana" pitchFamily="34" charset="0"/>
                        </a:rPr>
                        <a:t>Response Percent</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88650">
                <a:tc>
                  <a:txBody>
                    <a:bodyPr/>
                    <a:lstStyle/>
                    <a:p>
                      <a:pPr algn="l" fontAlgn="b"/>
                      <a:r>
                        <a:rPr lang="en-US" sz="1000" u="none" strike="noStrike">
                          <a:effectLst/>
                          <a:latin typeface="Verdana" pitchFamily="34" charset="0"/>
                          <a:ea typeface="Verdana" pitchFamily="34" charset="0"/>
                          <a:cs typeface="Verdana" pitchFamily="34" charset="0"/>
                        </a:rPr>
                        <a:t>Strongly 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45.9%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194</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8650">
                <a:tc>
                  <a:txBody>
                    <a:bodyPr/>
                    <a:lstStyle/>
                    <a:p>
                      <a:pPr algn="l" fontAlgn="b"/>
                      <a:r>
                        <a:rPr lang="en-US" sz="1000" u="none" strike="noStrike">
                          <a:effectLst/>
                          <a:latin typeface="Verdana" pitchFamily="34" charset="0"/>
                          <a:ea typeface="Verdana" pitchFamily="34" charset="0"/>
                          <a:cs typeface="Verdana" pitchFamily="34" charset="0"/>
                        </a:rPr>
                        <a:t>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44.7%</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189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8650">
                <a:tc>
                  <a:txBody>
                    <a:bodyPr/>
                    <a:lstStyle/>
                    <a:p>
                      <a:pPr algn="l" fontAlgn="b"/>
                      <a:r>
                        <a:rPr lang="en-US" sz="1000" u="none" strike="noStrike">
                          <a:effectLst/>
                          <a:latin typeface="Verdana" pitchFamily="34" charset="0"/>
                          <a:ea typeface="Verdana" pitchFamily="34" charset="0"/>
                          <a:cs typeface="Verdana" pitchFamily="34" charset="0"/>
                        </a:rPr>
                        <a:t>No Opinion</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0.7%</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3</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8650">
                <a:tc>
                  <a:txBody>
                    <a:bodyPr/>
                    <a:lstStyle/>
                    <a:p>
                      <a:pPr algn="l" fontAlgn="b"/>
                      <a:r>
                        <a:rPr lang="en-US" sz="1000" u="none" strike="noStrike">
                          <a:effectLst/>
                          <a:latin typeface="Verdana" pitchFamily="34" charset="0"/>
                          <a:ea typeface="Verdana" pitchFamily="34" charset="0"/>
                          <a:cs typeface="Verdana" pitchFamily="34" charset="0"/>
                        </a:rPr>
                        <a:t>Disagree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7.6%</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32</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8650">
                <a:tc>
                  <a:txBody>
                    <a:bodyPr/>
                    <a:lstStyle/>
                    <a:p>
                      <a:pPr algn="l" fontAlgn="b"/>
                      <a:r>
                        <a:rPr lang="en-US" sz="1000" u="none" strike="noStrike">
                          <a:effectLst/>
                          <a:latin typeface="Verdana" pitchFamily="34" charset="0"/>
                          <a:ea typeface="Verdana" pitchFamily="34" charset="0"/>
                          <a:cs typeface="Verdana" pitchFamily="34" charset="0"/>
                        </a:rPr>
                        <a:t>Strongly Disagree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1.2%</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8650">
                <a:tc gridSpan="2">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a:effectLst/>
                          <a:latin typeface="Verdana" pitchFamily="34" charset="0"/>
                          <a:ea typeface="Verdana" pitchFamily="34" charset="0"/>
                          <a:cs typeface="Verdana" pitchFamily="34" charset="0"/>
                        </a:rPr>
                        <a:t>423</a:t>
                      </a:r>
                      <a:endParaRPr lang="ru-RU"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r>
              <a:tr h="188650">
                <a:tc gridSpan="2">
                  <a:txBody>
                    <a:bodyPr/>
                    <a:lstStyle/>
                    <a:p>
                      <a:pPr algn="r" fontAlgn="b"/>
                      <a:r>
                        <a:rPr lang="en-US" sz="1000" b="1" u="none" strike="noStrike" dirty="0">
                          <a:effectLst/>
                          <a:latin typeface="Verdana" pitchFamily="34" charset="0"/>
                          <a:ea typeface="Verdana" pitchFamily="34" charset="0"/>
                          <a:cs typeface="Verdana" pitchFamily="34" charset="0"/>
                        </a:rPr>
                        <a:t>skipped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9</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14" name="Chart 13"/>
          <p:cNvGraphicFramePr>
            <a:graphicFrameLocks/>
          </p:cNvGraphicFramePr>
          <p:nvPr>
            <p:extLst>
              <p:ext uri="{D42A27DB-BD31-4B8C-83A1-F6EECF244321}">
                <p14:modId xmlns:p14="http://schemas.microsoft.com/office/powerpoint/2010/main" val="1697414520"/>
              </p:ext>
            </p:extLst>
          </p:nvPr>
        </p:nvGraphicFramePr>
        <p:xfrm>
          <a:off x="5334000" y="3962400"/>
          <a:ext cx="3581400" cy="21336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590641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of Teacher Trainings in Georgia</a:t>
            </a: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 </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sp>
        <p:nvSpPr>
          <p:cNvPr id="7" name="TextBox 6"/>
          <p:cNvSpPr txBox="1"/>
          <p:nvPr/>
        </p:nvSpPr>
        <p:spPr>
          <a:xfrm>
            <a:off x="152400" y="6452734"/>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graphicFrame>
        <p:nvGraphicFramePr>
          <p:cNvPr id="9" name="Table 8"/>
          <p:cNvGraphicFramePr>
            <a:graphicFrameLocks noGrp="1"/>
          </p:cNvGraphicFramePr>
          <p:nvPr>
            <p:extLst>
              <p:ext uri="{D42A27DB-BD31-4B8C-83A1-F6EECF244321}">
                <p14:modId xmlns:p14="http://schemas.microsoft.com/office/powerpoint/2010/main" val="1962392148"/>
              </p:ext>
            </p:extLst>
          </p:nvPr>
        </p:nvGraphicFramePr>
        <p:xfrm>
          <a:off x="330200" y="1600200"/>
          <a:ext cx="4584700" cy="2057401"/>
        </p:xfrm>
        <a:graphic>
          <a:graphicData uri="http://schemas.openxmlformats.org/drawingml/2006/table">
            <a:tbl>
              <a:tblPr>
                <a:tableStyleId>{5C22544A-7EE6-4342-B048-85BDC9FD1C3A}</a:tableStyleId>
              </a:tblPr>
              <a:tblGrid>
                <a:gridCol w="2758430"/>
                <a:gridCol w="913135"/>
                <a:gridCol w="913135"/>
              </a:tblGrid>
              <a:tr h="355979">
                <a:tc gridSpan="3">
                  <a:txBody>
                    <a:bodyPr/>
                    <a:lstStyle/>
                    <a:p>
                      <a:pPr algn="l" fontAlgn="ctr"/>
                      <a:r>
                        <a:rPr lang="en-US" sz="1000" b="1" u="none" strike="noStrike">
                          <a:effectLst/>
                          <a:latin typeface="Verdana" pitchFamily="34" charset="0"/>
                          <a:ea typeface="Verdana" pitchFamily="34" charset="0"/>
                          <a:cs typeface="Verdana" pitchFamily="34" charset="0"/>
                        </a:rPr>
                        <a:t>Demonstrated strong knowledge of all course content</a:t>
                      </a:r>
                      <a:endParaRPr lang="en-US" sz="1000" b="1" i="0" u="none" strike="noStrike">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r>
              <a:tr h="428031">
                <a:tc>
                  <a:txBody>
                    <a:bodyPr/>
                    <a:lstStyle/>
                    <a:p>
                      <a:pPr algn="l" fontAlgn="ctr"/>
                      <a:r>
                        <a:rPr lang="en-US" sz="1000" b="1" u="none" strike="noStrike">
                          <a:effectLst/>
                          <a:latin typeface="Verdana" pitchFamily="34" charset="0"/>
                          <a:ea typeface="Verdana" pitchFamily="34" charset="0"/>
                          <a:cs typeface="Verdana" pitchFamily="34" charset="0"/>
                        </a:rPr>
                        <a:t>Answer Options</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a:effectLst/>
                          <a:latin typeface="Verdana" pitchFamily="34" charset="0"/>
                          <a:ea typeface="Verdana" pitchFamily="34" charset="0"/>
                          <a:cs typeface="Verdana" pitchFamily="34" charset="0"/>
                        </a:rPr>
                        <a:t>Response Percent</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81913">
                <a:tc>
                  <a:txBody>
                    <a:bodyPr/>
                    <a:lstStyle/>
                    <a:p>
                      <a:pPr algn="l" fontAlgn="b"/>
                      <a:r>
                        <a:rPr lang="en-US" sz="1000" u="none" strike="noStrike">
                          <a:effectLst/>
                          <a:latin typeface="Verdana" pitchFamily="34" charset="0"/>
                          <a:ea typeface="Verdana" pitchFamily="34" charset="0"/>
                          <a:cs typeface="Verdana" pitchFamily="34" charset="0"/>
                        </a:rPr>
                        <a:t>Strongly 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56.8%</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239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1913">
                <a:tc>
                  <a:txBody>
                    <a:bodyPr/>
                    <a:lstStyle/>
                    <a:p>
                      <a:pPr algn="l" fontAlgn="b"/>
                      <a:r>
                        <a:rPr lang="en-US" sz="1000" u="none" strike="noStrike">
                          <a:effectLst/>
                          <a:latin typeface="Verdana" pitchFamily="34" charset="0"/>
                          <a:ea typeface="Verdana" pitchFamily="34" charset="0"/>
                          <a:cs typeface="Verdana" pitchFamily="34" charset="0"/>
                        </a:rPr>
                        <a:t>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37.3%</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157</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1913">
                <a:tc>
                  <a:txBody>
                    <a:bodyPr/>
                    <a:lstStyle/>
                    <a:p>
                      <a:pPr algn="l" fontAlgn="b"/>
                      <a:r>
                        <a:rPr lang="en-US" sz="1000" u="none" strike="noStrike">
                          <a:effectLst/>
                          <a:latin typeface="Verdana" pitchFamily="34" charset="0"/>
                          <a:ea typeface="Verdana" pitchFamily="34" charset="0"/>
                          <a:cs typeface="Verdana" pitchFamily="34" charset="0"/>
                        </a:rPr>
                        <a:t>No Opinion</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2.9%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12</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1913">
                <a:tc>
                  <a:txBody>
                    <a:bodyPr/>
                    <a:lstStyle/>
                    <a:p>
                      <a:pPr algn="l" fontAlgn="b"/>
                      <a:r>
                        <a:rPr lang="en-US" sz="1000" u="none" strike="noStrike">
                          <a:effectLst/>
                          <a:latin typeface="Verdana" pitchFamily="34" charset="0"/>
                          <a:ea typeface="Verdana" pitchFamily="34" charset="0"/>
                          <a:cs typeface="Verdana" pitchFamily="34" charset="0"/>
                        </a:rPr>
                        <a:t>Disagree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1.2%</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1913">
                <a:tc>
                  <a:txBody>
                    <a:bodyPr/>
                    <a:lstStyle/>
                    <a:p>
                      <a:pPr algn="l" fontAlgn="b"/>
                      <a:r>
                        <a:rPr lang="en-US" sz="1000" u="none" strike="noStrike">
                          <a:effectLst/>
                          <a:latin typeface="Verdana" pitchFamily="34" charset="0"/>
                          <a:ea typeface="Verdana" pitchFamily="34" charset="0"/>
                          <a:cs typeface="Verdana" pitchFamily="34" charset="0"/>
                        </a:rPr>
                        <a:t>Strongly Disagree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8</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1913">
                <a:tc gridSpan="2">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a:effectLst/>
                          <a:latin typeface="Verdana" pitchFamily="34" charset="0"/>
                          <a:ea typeface="Verdana" pitchFamily="34" charset="0"/>
                          <a:cs typeface="Verdana" pitchFamily="34" charset="0"/>
                        </a:rPr>
                        <a:t>421</a:t>
                      </a:r>
                      <a:endParaRPr lang="ru-RU"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r>
              <a:tr h="181913">
                <a:tc gridSpan="2">
                  <a:txBody>
                    <a:bodyPr/>
                    <a:lstStyle/>
                    <a:p>
                      <a:pPr algn="r" fontAlgn="b"/>
                      <a:r>
                        <a:rPr lang="en-US" sz="1000" b="1" u="none" strike="noStrike" dirty="0">
                          <a:effectLst/>
                          <a:latin typeface="Verdana" pitchFamily="34" charset="0"/>
                          <a:ea typeface="Verdana" pitchFamily="34" charset="0"/>
                          <a:cs typeface="Verdana" pitchFamily="34" charset="0"/>
                        </a:rPr>
                        <a:t>skipped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11</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14" name="Chart 13"/>
          <p:cNvGraphicFramePr>
            <a:graphicFrameLocks/>
          </p:cNvGraphicFramePr>
          <p:nvPr>
            <p:extLst>
              <p:ext uri="{D42A27DB-BD31-4B8C-83A1-F6EECF244321}">
                <p14:modId xmlns:p14="http://schemas.microsoft.com/office/powerpoint/2010/main" val="791905499"/>
              </p:ext>
            </p:extLst>
          </p:nvPr>
        </p:nvGraphicFramePr>
        <p:xfrm>
          <a:off x="5334000" y="1600200"/>
          <a:ext cx="3505200" cy="2057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3593263901"/>
              </p:ext>
            </p:extLst>
          </p:nvPr>
        </p:nvGraphicFramePr>
        <p:xfrm>
          <a:off x="304800" y="4038600"/>
          <a:ext cx="4648200" cy="2057401"/>
        </p:xfrm>
        <a:graphic>
          <a:graphicData uri="http://schemas.openxmlformats.org/drawingml/2006/table">
            <a:tbl>
              <a:tblPr>
                <a:tableStyleId>{5C22544A-7EE6-4342-B048-85BDC9FD1C3A}</a:tableStyleId>
              </a:tblPr>
              <a:tblGrid>
                <a:gridCol w="2819400"/>
                <a:gridCol w="914400"/>
                <a:gridCol w="914400"/>
              </a:tblGrid>
              <a:tr h="355979">
                <a:tc gridSpan="3">
                  <a:txBody>
                    <a:bodyPr/>
                    <a:lstStyle/>
                    <a:p>
                      <a:pPr algn="l" fontAlgn="ctr"/>
                      <a:r>
                        <a:rPr lang="en-US" sz="1000" b="1" u="none" strike="noStrike">
                          <a:effectLst/>
                          <a:latin typeface="Verdana" pitchFamily="34" charset="0"/>
                          <a:ea typeface="Verdana" pitchFamily="34" charset="0"/>
                          <a:cs typeface="Verdana" pitchFamily="34" charset="0"/>
                        </a:rPr>
                        <a:t>Training was well-organized and prepared for class</a:t>
                      </a:r>
                      <a:endParaRPr lang="en-US" sz="1000" b="1" i="0" u="none" strike="noStrike">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r>
              <a:tr h="428031">
                <a:tc>
                  <a:txBody>
                    <a:bodyPr/>
                    <a:lstStyle/>
                    <a:p>
                      <a:pPr algn="l" fontAlgn="ctr"/>
                      <a:r>
                        <a:rPr lang="en-US" sz="1000" b="1" u="none" strike="noStrike">
                          <a:effectLst/>
                          <a:latin typeface="Verdana" pitchFamily="34" charset="0"/>
                          <a:ea typeface="Verdana" pitchFamily="34" charset="0"/>
                          <a:cs typeface="Verdana" pitchFamily="34" charset="0"/>
                        </a:rPr>
                        <a:t>Answer Options</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a:effectLst/>
                          <a:latin typeface="Verdana" pitchFamily="34" charset="0"/>
                          <a:ea typeface="Verdana" pitchFamily="34" charset="0"/>
                          <a:cs typeface="Verdana" pitchFamily="34" charset="0"/>
                        </a:rPr>
                        <a:t>Response Percent</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81913">
                <a:tc>
                  <a:txBody>
                    <a:bodyPr/>
                    <a:lstStyle/>
                    <a:p>
                      <a:pPr algn="l" fontAlgn="b"/>
                      <a:r>
                        <a:rPr lang="en-US" sz="1000" u="none" strike="noStrike">
                          <a:effectLst/>
                          <a:latin typeface="Verdana" pitchFamily="34" charset="0"/>
                          <a:ea typeface="Verdana" pitchFamily="34" charset="0"/>
                          <a:cs typeface="Verdana" pitchFamily="34" charset="0"/>
                        </a:rPr>
                        <a:t>Strongly 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46.7%</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198</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1913">
                <a:tc>
                  <a:txBody>
                    <a:bodyPr/>
                    <a:lstStyle/>
                    <a:p>
                      <a:pPr algn="l" fontAlgn="b"/>
                      <a:r>
                        <a:rPr lang="en-US" sz="1000" u="none" strike="noStrike">
                          <a:effectLst/>
                          <a:latin typeface="Verdana" pitchFamily="34" charset="0"/>
                          <a:ea typeface="Verdana" pitchFamily="34" charset="0"/>
                          <a:cs typeface="Verdana" pitchFamily="34" charset="0"/>
                        </a:rPr>
                        <a:t>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49.8%</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211</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1913">
                <a:tc>
                  <a:txBody>
                    <a:bodyPr/>
                    <a:lstStyle/>
                    <a:p>
                      <a:pPr algn="l" fontAlgn="b"/>
                      <a:r>
                        <a:rPr lang="en-US" sz="1000" u="none" strike="noStrike">
                          <a:effectLst/>
                          <a:latin typeface="Verdana" pitchFamily="34" charset="0"/>
                          <a:ea typeface="Verdana" pitchFamily="34" charset="0"/>
                          <a:cs typeface="Verdana" pitchFamily="34" charset="0"/>
                        </a:rPr>
                        <a:t>No Opinion</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0.7%</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3</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1913">
                <a:tc>
                  <a:txBody>
                    <a:bodyPr/>
                    <a:lstStyle/>
                    <a:p>
                      <a:pPr algn="l" fontAlgn="b"/>
                      <a:r>
                        <a:rPr lang="en-US" sz="1000" u="none" strike="noStrike">
                          <a:effectLst/>
                          <a:latin typeface="Verdana" pitchFamily="34" charset="0"/>
                          <a:ea typeface="Verdana" pitchFamily="34" charset="0"/>
                          <a:cs typeface="Verdana" pitchFamily="34" charset="0"/>
                        </a:rPr>
                        <a:t>Disagree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1.2%</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1913">
                <a:tc>
                  <a:txBody>
                    <a:bodyPr/>
                    <a:lstStyle/>
                    <a:p>
                      <a:pPr algn="l" fontAlgn="b"/>
                      <a:r>
                        <a:rPr lang="en-US" sz="1000" u="none" strike="noStrike">
                          <a:effectLst/>
                          <a:latin typeface="Verdana" pitchFamily="34" charset="0"/>
                          <a:ea typeface="Verdana" pitchFamily="34" charset="0"/>
                          <a:cs typeface="Verdana" pitchFamily="34" charset="0"/>
                        </a:rPr>
                        <a:t>Strongly Disagree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1.7%</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7</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1913">
                <a:tc gridSpan="2">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a:effectLst/>
                          <a:latin typeface="Verdana" pitchFamily="34" charset="0"/>
                          <a:ea typeface="Verdana" pitchFamily="34" charset="0"/>
                          <a:cs typeface="Verdana" pitchFamily="34" charset="0"/>
                        </a:rPr>
                        <a:t>424</a:t>
                      </a:r>
                      <a:endParaRPr lang="ru-RU"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r>
              <a:tr h="181913">
                <a:tc gridSpan="2">
                  <a:txBody>
                    <a:bodyPr/>
                    <a:lstStyle/>
                    <a:p>
                      <a:pPr algn="r" fontAlgn="b"/>
                      <a:r>
                        <a:rPr lang="en-US" sz="1000" b="1" u="none" strike="noStrike">
                          <a:effectLst/>
                          <a:latin typeface="Verdana" pitchFamily="34" charset="0"/>
                          <a:ea typeface="Verdana" pitchFamily="34" charset="0"/>
                          <a:cs typeface="Verdana" pitchFamily="34" charset="0"/>
                        </a:rPr>
                        <a:t>skipped question</a:t>
                      </a:r>
                      <a:endParaRPr lang="en-US" sz="1000" b="1" i="1"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8</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16" name="Chart 15"/>
          <p:cNvGraphicFramePr>
            <a:graphicFrameLocks/>
          </p:cNvGraphicFramePr>
          <p:nvPr>
            <p:extLst>
              <p:ext uri="{D42A27DB-BD31-4B8C-83A1-F6EECF244321}">
                <p14:modId xmlns:p14="http://schemas.microsoft.com/office/powerpoint/2010/main" val="3677250611"/>
              </p:ext>
            </p:extLst>
          </p:nvPr>
        </p:nvGraphicFramePr>
        <p:xfrm>
          <a:off x="5334000" y="3962400"/>
          <a:ext cx="3562350" cy="21336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699284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of Teacher Trainings in Georgia</a:t>
            </a: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 </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sp>
        <p:nvSpPr>
          <p:cNvPr id="7" name="TextBox 6"/>
          <p:cNvSpPr txBox="1"/>
          <p:nvPr/>
        </p:nvSpPr>
        <p:spPr>
          <a:xfrm>
            <a:off x="152400" y="6452734"/>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167245405"/>
              </p:ext>
            </p:extLst>
          </p:nvPr>
        </p:nvGraphicFramePr>
        <p:xfrm>
          <a:off x="330199" y="1676400"/>
          <a:ext cx="4584701" cy="1831340"/>
        </p:xfrm>
        <a:graphic>
          <a:graphicData uri="http://schemas.openxmlformats.org/drawingml/2006/table">
            <a:tbl>
              <a:tblPr>
                <a:tableStyleId>{5C22544A-7EE6-4342-B048-85BDC9FD1C3A}</a:tableStyleId>
              </a:tblPr>
              <a:tblGrid>
                <a:gridCol w="2754633"/>
                <a:gridCol w="915034"/>
                <a:gridCol w="915034"/>
              </a:tblGrid>
              <a:tr h="316865">
                <a:tc gridSpan="3">
                  <a:txBody>
                    <a:bodyPr/>
                    <a:lstStyle/>
                    <a:p>
                      <a:pPr algn="l" fontAlgn="ctr"/>
                      <a:r>
                        <a:rPr lang="en-US" sz="1000" b="1" u="none" strike="noStrike">
                          <a:effectLst/>
                          <a:latin typeface="Verdana" pitchFamily="34" charset="0"/>
                          <a:ea typeface="Verdana" pitchFamily="34" charset="0"/>
                          <a:cs typeface="Verdana" pitchFamily="34" charset="0"/>
                        </a:rPr>
                        <a:t>Was enthusiastic and engaging</a:t>
                      </a:r>
                      <a:endParaRPr lang="en-US" sz="1000" b="1" i="0" u="none" strike="noStrike">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r>
              <a:tr h="381000">
                <a:tc>
                  <a:txBody>
                    <a:bodyPr/>
                    <a:lstStyle/>
                    <a:p>
                      <a:pPr algn="l" fontAlgn="ctr"/>
                      <a:r>
                        <a:rPr lang="en-US" sz="1000" b="1" u="none" strike="noStrike">
                          <a:effectLst/>
                          <a:latin typeface="Verdana" pitchFamily="34" charset="0"/>
                          <a:ea typeface="Verdana" pitchFamily="34" charset="0"/>
                          <a:cs typeface="Verdana" pitchFamily="34" charset="0"/>
                        </a:rPr>
                        <a:t>Answer Options</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a:effectLst/>
                          <a:latin typeface="Verdana" pitchFamily="34" charset="0"/>
                          <a:ea typeface="Verdana" pitchFamily="34" charset="0"/>
                          <a:cs typeface="Verdana" pitchFamily="34" charset="0"/>
                        </a:rPr>
                        <a:t>Response Percent</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61925">
                <a:tc>
                  <a:txBody>
                    <a:bodyPr/>
                    <a:lstStyle/>
                    <a:p>
                      <a:pPr algn="l" fontAlgn="b"/>
                      <a:r>
                        <a:rPr lang="en-US" sz="1000" u="none" strike="noStrike">
                          <a:effectLst/>
                          <a:latin typeface="Verdana" pitchFamily="34" charset="0"/>
                          <a:ea typeface="Verdana" pitchFamily="34" charset="0"/>
                          <a:cs typeface="Verdana" pitchFamily="34" charset="0"/>
                        </a:rPr>
                        <a:t>Strongly 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57.0%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dirty="0">
                          <a:effectLst/>
                          <a:latin typeface="Verdana" pitchFamily="34" charset="0"/>
                          <a:ea typeface="Verdana" pitchFamily="34" charset="0"/>
                          <a:cs typeface="Verdana" pitchFamily="34" charset="0"/>
                        </a:rPr>
                        <a:t>245</a:t>
                      </a:r>
                      <a:endParaRPr lang="ru-RU" sz="1000" b="0" i="0" u="none" strike="noStrike" dirty="0">
                        <a:effectLst/>
                        <a:latin typeface="Verdana" pitchFamily="34" charset="0"/>
                        <a:ea typeface="Verdana" pitchFamily="34" charset="0"/>
                        <a:cs typeface="Verdana" pitchFamily="34" charset="0"/>
                      </a:endParaRPr>
                    </a:p>
                  </a:txBody>
                  <a:tcPr marL="9525" marR="9525" marT="9525" marB="0" anchor="ctr"/>
                </a:tc>
              </a:tr>
              <a:tr h="161925">
                <a:tc>
                  <a:txBody>
                    <a:bodyPr/>
                    <a:lstStyle/>
                    <a:p>
                      <a:pPr algn="l" fontAlgn="b"/>
                      <a:r>
                        <a:rPr lang="en-US" sz="1000" u="none" strike="noStrike">
                          <a:effectLst/>
                          <a:latin typeface="Verdana" pitchFamily="34" charset="0"/>
                          <a:ea typeface="Verdana" pitchFamily="34" charset="0"/>
                          <a:cs typeface="Verdana" pitchFamily="34" charset="0"/>
                        </a:rPr>
                        <a:t>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40.9%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176</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925">
                <a:tc>
                  <a:txBody>
                    <a:bodyPr/>
                    <a:lstStyle/>
                    <a:p>
                      <a:pPr algn="l" fontAlgn="b"/>
                      <a:r>
                        <a:rPr lang="en-US" sz="1000" u="none" strike="noStrike">
                          <a:effectLst/>
                          <a:latin typeface="Verdana" pitchFamily="34" charset="0"/>
                          <a:ea typeface="Verdana" pitchFamily="34" charset="0"/>
                          <a:cs typeface="Verdana" pitchFamily="34" charset="0"/>
                        </a:rPr>
                        <a:t>No Opinion</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0.7%</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3</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925">
                <a:tc>
                  <a:txBody>
                    <a:bodyPr/>
                    <a:lstStyle/>
                    <a:p>
                      <a:pPr algn="l" fontAlgn="b"/>
                      <a:r>
                        <a:rPr lang="en-US" sz="1000" u="none" strike="noStrike">
                          <a:effectLst/>
                          <a:latin typeface="Verdana" pitchFamily="34" charset="0"/>
                          <a:ea typeface="Verdana" pitchFamily="34" charset="0"/>
                          <a:cs typeface="Verdana" pitchFamily="34" charset="0"/>
                        </a:rPr>
                        <a:t>Disagree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0.9%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4</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925">
                <a:tc>
                  <a:txBody>
                    <a:bodyPr/>
                    <a:lstStyle/>
                    <a:p>
                      <a:pPr algn="l" fontAlgn="b"/>
                      <a:r>
                        <a:rPr lang="en-US" sz="1000" u="none" strike="noStrike">
                          <a:effectLst/>
                          <a:latin typeface="Verdana" pitchFamily="34" charset="0"/>
                          <a:ea typeface="Verdana" pitchFamily="34" charset="0"/>
                          <a:cs typeface="Verdana" pitchFamily="34" charset="0"/>
                        </a:rPr>
                        <a:t>Strongly Disagree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0.5%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2</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61925">
                <a:tc gridSpan="2">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430</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r h="161925">
                <a:tc gridSpan="2">
                  <a:txBody>
                    <a:bodyPr/>
                    <a:lstStyle/>
                    <a:p>
                      <a:pPr algn="r" fontAlgn="b"/>
                      <a:r>
                        <a:rPr lang="en-US" sz="1000" b="1" u="none" strike="noStrike">
                          <a:effectLst/>
                          <a:latin typeface="Verdana" pitchFamily="34" charset="0"/>
                          <a:ea typeface="Verdana" pitchFamily="34" charset="0"/>
                          <a:cs typeface="Verdana" pitchFamily="34" charset="0"/>
                        </a:rPr>
                        <a:t>skipped question</a:t>
                      </a:r>
                      <a:endParaRPr lang="en-US" sz="1000" b="1" i="1"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2</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10" name="Chart 9"/>
          <p:cNvGraphicFramePr>
            <a:graphicFrameLocks/>
          </p:cNvGraphicFramePr>
          <p:nvPr>
            <p:extLst>
              <p:ext uri="{D42A27DB-BD31-4B8C-83A1-F6EECF244321}">
                <p14:modId xmlns:p14="http://schemas.microsoft.com/office/powerpoint/2010/main" val="859284143"/>
              </p:ext>
            </p:extLst>
          </p:nvPr>
        </p:nvGraphicFramePr>
        <p:xfrm>
          <a:off x="5295900" y="1676400"/>
          <a:ext cx="3467100" cy="1828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484880950"/>
              </p:ext>
            </p:extLst>
          </p:nvPr>
        </p:nvGraphicFramePr>
        <p:xfrm>
          <a:off x="304800" y="3962400"/>
          <a:ext cx="4610100" cy="2133596"/>
        </p:xfrm>
        <a:graphic>
          <a:graphicData uri="http://schemas.openxmlformats.org/drawingml/2006/table">
            <a:tbl>
              <a:tblPr>
                <a:tableStyleId>{5C22544A-7EE6-4342-B048-85BDC9FD1C3A}</a:tableStyleId>
              </a:tblPr>
              <a:tblGrid>
                <a:gridCol w="2750564"/>
                <a:gridCol w="929768"/>
                <a:gridCol w="929768"/>
              </a:tblGrid>
              <a:tr h="369163">
                <a:tc gridSpan="3">
                  <a:txBody>
                    <a:bodyPr/>
                    <a:lstStyle/>
                    <a:p>
                      <a:pPr algn="l" fontAlgn="ctr"/>
                      <a:r>
                        <a:rPr lang="en-US" sz="1000" b="1" u="none" strike="noStrike">
                          <a:effectLst/>
                          <a:latin typeface="Verdana" pitchFamily="34" charset="0"/>
                          <a:ea typeface="Verdana" pitchFamily="34" charset="0"/>
                          <a:cs typeface="Verdana" pitchFamily="34" charset="0"/>
                        </a:rPr>
                        <a:t>I’d recommend this course to others</a:t>
                      </a:r>
                      <a:endParaRPr lang="en-US" sz="1000" b="1" i="0" u="none" strike="noStrike">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r>
              <a:tr h="443883">
                <a:tc>
                  <a:txBody>
                    <a:bodyPr/>
                    <a:lstStyle/>
                    <a:p>
                      <a:pPr algn="l" fontAlgn="ctr"/>
                      <a:r>
                        <a:rPr lang="en-US" sz="1000" b="1" u="none" strike="noStrike">
                          <a:effectLst/>
                          <a:latin typeface="Verdana" pitchFamily="34" charset="0"/>
                          <a:ea typeface="Verdana" pitchFamily="34" charset="0"/>
                          <a:cs typeface="Verdana" pitchFamily="34" charset="0"/>
                        </a:rPr>
                        <a:t>Answer Options</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a:effectLst/>
                          <a:latin typeface="Verdana" pitchFamily="34" charset="0"/>
                          <a:ea typeface="Verdana" pitchFamily="34" charset="0"/>
                          <a:cs typeface="Verdana" pitchFamily="34" charset="0"/>
                        </a:rPr>
                        <a:t>Response Percent</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88650">
                <a:tc>
                  <a:txBody>
                    <a:bodyPr/>
                    <a:lstStyle/>
                    <a:p>
                      <a:pPr algn="l" fontAlgn="b"/>
                      <a:r>
                        <a:rPr lang="en-US" sz="1000" u="none" strike="noStrike">
                          <a:effectLst/>
                          <a:latin typeface="Verdana" pitchFamily="34" charset="0"/>
                          <a:ea typeface="Verdana" pitchFamily="34" charset="0"/>
                          <a:cs typeface="Verdana" pitchFamily="34" charset="0"/>
                        </a:rPr>
                        <a:t>Strongly 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59.5%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256</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8650">
                <a:tc>
                  <a:txBody>
                    <a:bodyPr/>
                    <a:lstStyle/>
                    <a:p>
                      <a:pPr algn="l" fontAlgn="b"/>
                      <a:r>
                        <a:rPr lang="en-US" sz="1000" u="none" strike="noStrike">
                          <a:effectLst/>
                          <a:latin typeface="Verdana" pitchFamily="34" charset="0"/>
                          <a:ea typeface="Verdana" pitchFamily="34" charset="0"/>
                          <a:cs typeface="Verdana" pitchFamily="34" charset="0"/>
                        </a:rPr>
                        <a:t>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35.3%</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152</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8650">
                <a:tc>
                  <a:txBody>
                    <a:bodyPr/>
                    <a:lstStyle/>
                    <a:p>
                      <a:pPr algn="l" fontAlgn="b"/>
                      <a:r>
                        <a:rPr lang="en-US" sz="1000" u="none" strike="noStrike">
                          <a:effectLst/>
                          <a:latin typeface="Verdana" pitchFamily="34" charset="0"/>
                          <a:ea typeface="Verdana" pitchFamily="34" charset="0"/>
                          <a:cs typeface="Verdana" pitchFamily="34" charset="0"/>
                        </a:rPr>
                        <a:t>No Opinion</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2.1%</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8650">
                <a:tc>
                  <a:txBody>
                    <a:bodyPr/>
                    <a:lstStyle/>
                    <a:p>
                      <a:pPr algn="l" fontAlgn="b"/>
                      <a:r>
                        <a:rPr lang="en-US" sz="1000" u="none" strike="noStrike">
                          <a:effectLst/>
                          <a:latin typeface="Verdana" pitchFamily="34" charset="0"/>
                          <a:ea typeface="Verdana" pitchFamily="34" charset="0"/>
                          <a:cs typeface="Verdana" pitchFamily="34" charset="0"/>
                        </a:rPr>
                        <a:t>Disagree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2.1%</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8650">
                <a:tc>
                  <a:txBody>
                    <a:bodyPr/>
                    <a:lstStyle/>
                    <a:p>
                      <a:pPr algn="l" fontAlgn="b"/>
                      <a:r>
                        <a:rPr lang="en-US" sz="1000" u="none" strike="noStrike">
                          <a:effectLst/>
                          <a:latin typeface="Verdana" pitchFamily="34" charset="0"/>
                          <a:ea typeface="Verdana" pitchFamily="34" charset="0"/>
                          <a:cs typeface="Verdana" pitchFamily="34" charset="0"/>
                        </a:rPr>
                        <a:t>Strongly Disagree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0.9%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4</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8650">
                <a:tc gridSpan="2">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a:effectLst/>
                          <a:latin typeface="Verdana" pitchFamily="34" charset="0"/>
                          <a:ea typeface="Verdana" pitchFamily="34" charset="0"/>
                          <a:cs typeface="Verdana" pitchFamily="34" charset="0"/>
                        </a:rPr>
                        <a:t>430</a:t>
                      </a:r>
                      <a:endParaRPr lang="ru-RU"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r>
              <a:tr h="188650">
                <a:tc gridSpan="2">
                  <a:txBody>
                    <a:bodyPr/>
                    <a:lstStyle/>
                    <a:p>
                      <a:pPr algn="r" fontAlgn="b"/>
                      <a:r>
                        <a:rPr lang="en-US" sz="1000" b="1" u="none" strike="noStrike" dirty="0">
                          <a:effectLst/>
                          <a:latin typeface="Verdana" pitchFamily="34" charset="0"/>
                          <a:ea typeface="Verdana" pitchFamily="34" charset="0"/>
                          <a:cs typeface="Verdana" pitchFamily="34" charset="0"/>
                        </a:rPr>
                        <a:t>skipped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11</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17" name="Chart 16"/>
          <p:cNvGraphicFramePr>
            <a:graphicFrameLocks/>
          </p:cNvGraphicFramePr>
          <p:nvPr>
            <p:extLst>
              <p:ext uri="{D42A27DB-BD31-4B8C-83A1-F6EECF244321}">
                <p14:modId xmlns:p14="http://schemas.microsoft.com/office/powerpoint/2010/main" val="1274620102"/>
              </p:ext>
            </p:extLst>
          </p:nvPr>
        </p:nvGraphicFramePr>
        <p:xfrm>
          <a:off x="5334000" y="3962400"/>
          <a:ext cx="3429000" cy="21336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6712149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of Teacher Trainings in Georgia</a:t>
            </a: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 </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sp>
        <p:nvSpPr>
          <p:cNvPr id="7" name="TextBox 6"/>
          <p:cNvSpPr txBox="1"/>
          <p:nvPr/>
        </p:nvSpPr>
        <p:spPr>
          <a:xfrm>
            <a:off x="152400" y="6452734"/>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graphicFrame>
        <p:nvGraphicFramePr>
          <p:cNvPr id="4" name="Table 3"/>
          <p:cNvGraphicFramePr>
            <a:graphicFrameLocks noGrp="1"/>
          </p:cNvGraphicFramePr>
          <p:nvPr>
            <p:extLst>
              <p:ext uri="{D42A27DB-BD31-4B8C-83A1-F6EECF244321}">
                <p14:modId xmlns:p14="http://schemas.microsoft.com/office/powerpoint/2010/main" val="1358544766"/>
              </p:ext>
            </p:extLst>
          </p:nvPr>
        </p:nvGraphicFramePr>
        <p:xfrm>
          <a:off x="304800" y="1676400"/>
          <a:ext cx="4610100" cy="2133598"/>
        </p:xfrm>
        <a:graphic>
          <a:graphicData uri="http://schemas.openxmlformats.org/drawingml/2006/table">
            <a:tbl>
              <a:tblPr>
                <a:tableStyleId>{5C22544A-7EE6-4342-B048-85BDC9FD1C3A}</a:tableStyleId>
              </a:tblPr>
              <a:tblGrid>
                <a:gridCol w="2710660"/>
                <a:gridCol w="949720"/>
                <a:gridCol w="949720"/>
              </a:tblGrid>
              <a:tr h="369164">
                <a:tc gridSpan="3">
                  <a:txBody>
                    <a:bodyPr/>
                    <a:lstStyle/>
                    <a:p>
                      <a:pPr algn="l" fontAlgn="ctr"/>
                      <a:r>
                        <a:rPr lang="en-US" sz="1000" b="1" u="none" strike="noStrike" dirty="0">
                          <a:effectLst/>
                          <a:latin typeface="Verdana" pitchFamily="34" charset="0"/>
                          <a:ea typeface="Verdana" pitchFamily="34" charset="0"/>
                          <a:cs typeface="Verdana" pitchFamily="34" charset="0"/>
                        </a:rPr>
                        <a:t>Learned methods will use in my practice work</a:t>
                      </a:r>
                      <a:endParaRPr lang="en-US" sz="1000" b="1" i="0" u="none" strike="noStrike" dirty="0">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r>
              <a:tr h="443884">
                <a:tc>
                  <a:txBody>
                    <a:bodyPr/>
                    <a:lstStyle/>
                    <a:p>
                      <a:pPr algn="l" fontAlgn="ctr"/>
                      <a:r>
                        <a:rPr lang="en-US" sz="1000" b="1" u="none" strike="noStrike">
                          <a:effectLst/>
                          <a:latin typeface="Verdana" pitchFamily="34" charset="0"/>
                          <a:ea typeface="Verdana" pitchFamily="34" charset="0"/>
                          <a:cs typeface="Verdana" pitchFamily="34" charset="0"/>
                        </a:rPr>
                        <a:t>Answer Options</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a:effectLst/>
                          <a:latin typeface="Verdana" pitchFamily="34" charset="0"/>
                          <a:ea typeface="Verdana" pitchFamily="34" charset="0"/>
                          <a:cs typeface="Verdana" pitchFamily="34" charset="0"/>
                        </a:rPr>
                        <a:t>Response Percent</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88650">
                <a:tc>
                  <a:txBody>
                    <a:bodyPr/>
                    <a:lstStyle/>
                    <a:p>
                      <a:pPr algn="l" fontAlgn="b"/>
                      <a:r>
                        <a:rPr lang="en-US" sz="1000" u="none" strike="noStrike">
                          <a:effectLst/>
                          <a:latin typeface="Verdana" pitchFamily="34" charset="0"/>
                          <a:ea typeface="Verdana" pitchFamily="34" charset="0"/>
                          <a:cs typeface="Verdana" pitchFamily="34" charset="0"/>
                        </a:rPr>
                        <a:t>Strongly 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58.1%</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248</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8650">
                <a:tc>
                  <a:txBody>
                    <a:bodyPr/>
                    <a:lstStyle/>
                    <a:p>
                      <a:pPr algn="l" fontAlgn="b"/>
                      <a:r>
                        <a:rPr lang="en-US" sz="1000" u="none" strike="noStrike">
                          <a:effectLst/>
                          <a:latin typeface="Verdana" pitchFamily="34" charset="0"/>
                          <a:ea typeface="Verdana" pitchFamily="34" charset="0"/>
                          <a:cs typeface="Verdana" pitchFamily="34" charset="0"/>
                        </a:rPr>
                        <a:t>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39.1%</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167</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8650">
                <a:tc>
                  <a:txBody>
                    <a:bodyPr/>
                    <a:lstStyle/>
                    <a:p>
                      <a:pPr algn="l" fontAlgn="b"/>
                      <a:r>
                        <a:rPr lang="en-US" sz="1000" u="none" strike="noStrike">
                          <a:effectLst/>
                          <a:latin typeface="Verdana" pitchFamily="34" charset="0"/>
                          <a:ea typeface="Verdana" pitchFamily="34" charset="0"/>
                          <a:cs typeface="Verdana" pitchFamily="34" charset="0"/>
                        </a:rPr>
                        <a:t>No Opinion</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8</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8650">
                <a:tc>
                  <a:txBody>
                    <a:bodyPr/>
                    <a:lstStyle/>
                    <a:p>
                      <a:pPr algn="l" fontAlgn="b"/>
                      <a:r>
                        <a:rPr lang="en-US" sz="1000" u="none" strike="noStrike">
                          <a:effectLst/>
                          <a:latin typeface="Verdana" pitchFamily="34" charset="0"/>
                          <a:ea typeface="Verdana" pitchFamily="34" charset="0"/>
                          <a:cs typeface="Verdana" pitchFamily="34" charset="0"/>
                        </a:rPr>
                        <a:t>Disagree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0.0%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0</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8650">
                <a:tc>
                  <a:txBody>
                    <a:bodyPr/>
                    <a:lstStyle/>
                    <a:p>
                      <a:pPr algn="l" fontAlgn="b"/>
                      <a:r>
                        <a:rPr lang="en-US" sz="1000" u="none" strike="noStrike">
                          <a:effectLst/>
                          <a:latin typeface="Verdana" pitchFamily="34" charset="0"/>
                          <a:ea typeface="Verdana" pitchFamily="34" charset="0"/>
                          <a:cs typeface="Verdana" pitchFamily="34" charset="0"/>
                        </a:rPr>
                        <a:t>Strongly Disagree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0.9%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4</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8650">
                <a:tc gridSpan="2">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427</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r h="188650">
                <a:tc gridSpan="2">
                  <a:txBody>
                    <a:bodyPr/>
                    <a:lstStyle/>
                    <a:p>
                      <a:pPr algn="r" fontAlgn="b"/>
                      <a:r>
                        <a:rPr lang="en-US" sz="1000" b="1" u="none" strike="noStrike" dirty="0">
                          <a:effectLst/>
                          <a:latin typeface="Verdana" pitchFamily="34" charset="0"/>
                          <a:ea typeface="Verdana" pitchFamily="34" charset="0"/>
                          <a:cs typeface="Verdana" pitchFamily="34" charset="0"/>
                        </a:rPr>
                        <a:t>skipped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5</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11" name="Chart 10"/>
          <p:cNvGraphicFramePr>
            <a:graphicFrameLocks/>
          </p:cNvGraphicFramePr>
          <p:nvPr>
            <p:extLst>
              <p:ext uri="{D42A27DB-BD31-4B8C-83A1-F6EECF244321}">
                <p14:modId xmlns:p14="http://schemas.microsoft.com/office/powerpoint/2010/main" val="3609926163"/>
              </p:ext>
            </p:extLst>
          </p:nvPr>
        </p:nvGraphicFramePr>
        <p:xfrm>
          <a:off x="5029200" y="1676400"/>
          <a:ext cx="3657600" cy="21336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819234356"/>
              </p:ext>
            </p:extLst>
          </p:nvPr>
        </p:nvGraphicFramePr>
        <p:xfrm>
          <a:off x="304800" y="4038600"/>
          <a:ext cx="4610100" cy="2133596"/>
        </p:xfrm>
        <a:graphic>
          <a:graphicData uri="http://schemas.openxmlformats.org/drawingml/2006/table">
            <a:tbl>
              <a:tblPr>
                <a:tableStyleId>{5C22544A-7EE6-4342-B048-85BDC9FD1C3A}</a:tableStyleId>
              </a:tblPr>
              <a:tblGrid>
                <a:gridCol w="2781300"/>
                <a:gridCol w="914400"/>
                <a:gridCol w="914400"/>
              </a:tblGrid>
              <a:tr h="369163">
                <a:tc gridSpan="3">
                  <a:txBody>
                    <a:bodyPr/>
                    <a:lstStyle/>
                    <a:p>
                      <a:pPr algn="l" fontAlgn="ctr"/>
                      <a:r>
                        <a:rPr lang="en-US" sz="1000" b="1" u="none" strike="noStrike">
                          <a:effectLst/>
                          <a:latin typeface="Verdana" pitchFamily="34" charset="0"/>
                          <a:ea typeface="Verdana" pitchFamily="34" charset="0"/>
                          <a:cs typeface="Verdana" pitchFamily="34" charset="0"/>
                        </a:rPr>
                        <a:t>Would Like to get news and updates </a:t>
                      </a:r>
                      <a:endParaRPr lang="en-US" sz="1000" b="1" i="0" u="none" strike="noStrike">
                        <a:effectLst/>
                        <a:latin typeface="Verdana" pitchFamily="34" charset="0"/>
                        <a:ea typeface="Verdana" pitchFamily="34" charset="0"/>
                        <a:cs typeface="Verdana" pitchFamily="34" charset="0"/>
                      </a:endParaRPr>
                    </a:p>
                  </a:txBody>
                  <a:tcPr marL="9525" marR="9525" marT="9525" marB="0" anchor="ctr"/>
                </a:tc>
                <a:tc hMerge="1">
                  <a:txBody>
                    <a:bodyPr/>
                    <a:lstStyle/>
                    <a:p>
                      <a:endParaRPr lang="ru-RU"/>
                    </a:p>
                  </a:txBody>
                  <a:tcPr/>
                </a:tc>
                <a:tc hMerge="1">
                  <a:txBody>
                    <a:bodyPr/>
                    <a:lstStyle/>
                    <a:p>
                      <a:endParaRPr lang="ru-RU"/>
                    </a:p>
                  </a:txBody>
                  <a:tcPr/>
                </a:tc>
              </a:tr>
              <a:tr h="443883">
                <a:tc>
                  <a:txBody>
                    <a:bodyPr/>
                    <a:lstStyle/>
                    <a:p>
                      <a:pPr algn="l" fontAlgn="ctr"/>
                      <a:r>
                        <a:rPr lang="en-US" sz="1000" b="1" u="none" strike="noStrike">
                          <a:effectLst/>
                          <a:latin typeface="Verdana" pitchFamily="34" charset="0"/>
                          <a:ea typeface="Verdana" pitchFamily="34" charset="0"/>
                          <a:cs typeface="Verdana" pitchFamily="34" charset="0"/>
                        </a:rPr>
                        <a:t>Answer Options</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a:effectLst/>
                          <a:latin typeface="Verdana" pitchFamily="34" charset="0"/>
                          <a:ea typeface="Verdana" pitchFamily="34" charset="0"/>
                          <a:cs typeface="Verdana" pitchFamily="34" charset="0"/>
                        </a:rPr>
                        <a:t>Response Percent</a:t>
                      </a:r>
                      <a:endParaRPr lang="en-US"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en-US" sz="1000" b="1" u="none" strike="noStrike" dirty="0">
                          <a:effectLst/>
                          <a:latin typeface="Verdana" pitchFamily="34" charset="0"/>
                          <a:ea typeface="Verdana" pitchFamily="34" charset="0"/>
                          <a:cs typeface="Verdana" pitchFamily="34" charset="0"/>
                        </a:rPr>
                        <a:t>Response Count</a:t>
                      </a:r>
                      <a:endParaRPr lang="en-US"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ctr"/>
                </a:tc>
              </a:tr>
              <a:tr h="188650">
                <a:tc>
                  <a:txBody>
                    <a:bodyPr/>
                    <a:lstStyle/>
                    <a:p>
                      <a:pPr algn="l" fontAlgn="b"/>
                      <a:r>
                        <a:rPr lang="en-US" sz="1000" u="none" strike="noStrike">
                          <a:effectLst/>
                          <a:latin typeface="Verdana" pitchFamily="34" charset="0"/>
                          <a:ea typeface="Verdana" pitchFamily="34" charset="0"/>
                          <a:cs typeface="Verdana" pitchFamily="34" charset="0"/>
                        </a:rPr>
                        <a:t>Strongly 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57.4%</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245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8650">
                <a:tc>
                  <a:txBody>
                    <a:bodyPr/>
                    <a:lstStyle/>
                    <a:p>
                      <a:pPr algn="l" fontAlgn="b"/>
                      <a:r>
                        <a:rPr lang="en-US" sz="1000" u="none" strike="noStrike">
                          <a:effectLst/>
                          <a:latin typeface="Verdana" pitchFamily="34" charset="0"/>
                          <a:ea typeface="Verdana" pitchFamily="34" charset="0"/>
                          <a:cs typeface="Verdana" pitchFamily="34" charset="0"/>
                        </a:rPr>
                        <a:t>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39.1%</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167</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8650">
                <a:tc>
                  <a:txBody>
                    <a:bodyPr/>
                    <a:lstStyle/>
                    <a:p>
                      <a:pPr algn="l" fontAlgn="b"/>
                      <a:r>
                        <a:rPr lang="en-US" sz="1000" u="none" strike="noStrike">
                          <a:effectLst/>
                          <a:latin typeface="Verdana" pitchFamily="34" charset="0"/>
                          <a:ea typeface="Verdana" pitchFamily="34" charset="0"/>
                          <a:cs typeface="Verdana" pitchFamily="34" charset="0"/>
                        </a:rPr>
                        <a:t>No Opinion</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0.9%</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4</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8650">
                <a:tc>
                  <a:txBody>
                    <a:bodyPr/>
                    <a:lstStyle/>
                    <a:p>
                      <a:pPr algn="l" fontAlgn="b"/>
                      <a:r>
                        <a:rPr lang="en-US" sz="1000" u="none" strike="noStrike">
                          <a:effectLst/>
                          <a:latin typeface="Verdana" pitchFamily="34" charset="0"/>
                          <a:ea typeface="Verdana" pitchFamily="34" charset="0"/>
                          <a:cs typeface="Verdana" pitchFamily="34" charset="0"/>
                        </a:rPr>
                        <a:t>Disagree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1.4%</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6</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8650">
                <a:tc>
                  <a:txBody>
                    <a:bodyPr/>
                    <a:lstStyle/>
                    <a:p>
                      <a:pPr algn="l" fontAlgn="b"/>
                      <a:r>
                        <a:rPr lang="en-US" sz="1000" u="none" strike="noStrike">
                          <a:effectLst/>
                          <a:latin typeface="Verdana" pitchFamily="34" charset="0"/>
                          <a:ea typeface="Verdana" pitchFamily="34" charset="0"/>
                          <a:cs typeface="Verdana" pitchFamily="34" charset="0"/>
                        </a:rPr>
                        <a:t>Strongly Disagree</a:t>
                      </a:r>
                      <a:endParaRPr lang="en-US" sz="1000" b="0" i="0" u="none" strike="noStrike">
                        <a:effectLst/>
                        <a:latin typeface="Verdana" pitchFamily="34" charset="0"/>
                        <a:ea typeface="Verdana" pitchFamily="34" charset="0"/>
                        <a:cs typeface="Verdana" pitchFamily="34" charset="0"/>
                      </a:endParaRPr>
                    </a:p>
                  </a:txBody>
                  <a:tcPr marL="9525" marR="9525" marT="9525" marB="0" anchor="b"/>
                </a:tc>
                <a:tc>
                  <a:txBody>
                    <a:bodyPr/>
                    <a:lstStyle/>
                    <a:p>
                      <a:pPr algn="ctr" fontAlgn="ctr"/>
                      <a:r>
                        <a:rPr lang="ru-RU" sz="1000" u="none" strike="noStrike">
                          <a:effectLst/>
                          <a:latin typeface="Verdana" pitchFamily="34" charset="0"/>
                          <a:ea typeface="Verdana" pitchFamily="34" charset="0"/>
                          <a:cs typeface="Verdana" pitchFamily="34" charset="0"/>
                        </a:rPr>
                        <a:t>1.2%</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c>
                  <a:txBody>
                    <a:bodyPr/>
                    <a:lstStyle/>
                    <a:p>
                      <a:pPr algn="ctr" fontAlgn="ctr"/>
                      <a:r>
                        <a:rPr lang="ru-RU" sz="1000" u="none" strike="noStrike">
                          <a:effectLst/>
                          <a:latin typeface="Verdana" pitchFamily="34" charset="0"/>
                          <a:ea typeface="Verdana" pitchFamily="34" charset="0"/>
                          <a:cs typeface="Verdana" pitchFamily="34" charset="0"/>
                        </a:rPr>
                        <a:t>5</a:t>
                      </a:r>
                      <a:endParaRPr lang="ru-RU" sz="1000" b="0" i="0" u="none" strike="noStrike">
                        <a:effectLst/>
                        <a:latin typeface="Verdana" pitchFamily="34" charset="0"/>
                        <a:ea typeface="Verdana" pitchFamily="34" charset="0"/>
                        <a:cs typeface="Verdana" pitchFamily="34" charset="0"/>
                      </a:endParaRPr>
                    </a:p>
                  </a:txBody>
                  <a:tcPr marL="9525" marR="9525" marT="9525" marB="0" anchor="ctr"/>
                </a:tc>
              </a:tr>
              <a:tr h="188650">
                <a:tc gridSpan="2">
                  <a:txBody>
                    <a:bodyPr/>
                    <a:lstStyle/>
                    <a:p>
                      <a:pPr algn="r" fontAlgn="b"/>
                      <a:r>
                        <a:rPr lang="en-US" sz="1000" b="1" u="none" strike="noStrike" dirty="0">
                          <a:effectLst/>
                          <a:latin typeface="Verdana" pitchFamily="34" charset="0"/>
                          <a:ea typeface="Verdana" pitchFamily="34" charset="0"/>
                          <a:cs typeface="Verdana" pitchFamily="34" charset="0"/>
                        </a:rPr>
                        <a:t>answered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a:effectLst/>
                          <a:latin typeface="Verdana" pitchFamily="34" charset="0"/>
                          <a:ea typeface="Verdana" pitchFamily="34" charset="0"/>
                          <a:cs typeface="Verdana" pitchFamily="34" charset="0"/>
                        </a:rPr>
                        <a:t>427</a:t>
                      </a:r>
                      <a:endParaRPr lang="ru-RU" sz="1000" b="1" i="0" u="none" strike="noStrike">
                        <a:solidFill>
                          <a:srgbClr val="000000"/>
                        </a:solidFill>
                        <a:effectLst/>
                        <a:latin typeface="Verdana" pitchFamily="34" charset="0"/>
                        <a:ea typeface="Verdana" pitchFamily="34" charset="0"/>
                        <a:cs typeface="Verdana" pitchFamily="34" charset="0"/>
                      </a:endParaRPr>
                    </a:p>
                  </a:txBody>
                  <a:tcPr marL="9525" marR="9525" marT="9525" marB="0" anchor="b"/>
                </a:tc>
              </a:tr>
              <a:tr h="188650">
                <a:tc gridSpan="2">
                  <a:txBody>
                    <a:bodyPr/>
                    <a:lstStyle/>
                    <a:p>
                      <a:pPr algn="r" fontAlgn="b"/>
                      <a:r>
                        <a:rPr lang="en-US" sz="1000" b="1" u="none" strike="noStrike" dirty="0">
                          <a:effectLst/>
                          <a:latin typeface="Verdana" pitchFamily="34" charset="0"/>
                          <a:ea typeface="Verdana" pitchFamily="34" charset="0"/>
                          <a:cs typeface="Verdana" pitchFamily="34" charset="0"/>
                        </a:rPr>
                        <a:t>skipped question</a:t>
                      </a:r>
                      <a:endParaRPr lang="en-US" sz="1000" b="1" i="1"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c hMerge="1">
                  <a:txBody>
                    <a:bodyPr/>
                    <a:lstStyle/>
                    <a:p>
                      <a:endParaRPr lang="ru-RU"/>
                    </a:p>
                  </a:txBody>
                  <a:tcPr/>
                </a:tc>
                <a:tc>
                  <a:txBody>
                    <a:bodyPr/>
                    <a:lstStyle/>
                    <a:p>
                      <a:pPr algn="r" fontAlgn="b"/>
                      <a:r>
                        <a:rPr lang="ru-RU" sz="1000" b="1" u="none" strike="noStrike" dirty="0">
                          <a:effectLst/>
                          <a:latin typeface="Verdana" pitchFamily="34" charset="0"/>
                          <a:ea typeface="Verdana" pitchFamily="34" charset="0"/>
                          <a:cs typeface="Verdana" pitchFamily="34" charset="0"/>
                        </a:rPr>
                        <a:t>5</a:t>
                      </a:r>
                      <a:endParaRPr lang="ru-RU" sz="1000" b="1" i="0" u="none" strike="noStrike" dirty="0">
                        <a:solidFill>
                          <a:srgbClr val="000000"/>
                        </a:solidFill>
                        <a:effectLst/>
                        <a:latin typeface="Verdana" pitchFamily="34" charset="0"/>
                        <a:ea typeface="Verdana" pitchFamily="34" charset="0"/>
                        <a:cs typeface="Verdana" pitchFamily="34" charset="0"/>
                      </a:endParaRPr>
                    </a:p>
                  </a:txBody>
                  <a:tcPr marL="9525" marR="9525" marT="9525" marB="0" anchor="b"/>
                </a:tc>
              </a:tr>
            </a:tbl>
          </a:graphicData>
        </a:graphic>
      </p:graphicFrame>
      <p:graphicFrame>
        <p:nvGraphicFramePr>
          <p:cNvPr id="12" name="Chart 11"/>
          <p:cNvGraphicFramePr>
            <a:graphicFrameLocks/>
          </p:cNvGraphicFramePr>
          <p:nvPr>
            <p:extLst>
              <p:ext uri="{D42A27DB-BD31-4B8C-83A1-F6EECF244321}">
                <p14:modId xmlns:p14="http://schemas.microsoft.com/office/powerpoint/2010/main" val="1880151790"/>
              </p:ext>
            </p:extLst>
          </p:nvPr>
        </p:nvGraphicFramePr>
        <p:xfrm>
          <a:off x="5067300" y="4038600"/>
          <a:ext cx="3619500" cy="21336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8215291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_U&amp;T.jpg"/>
          <p:cNvPicPr>
            <a:picLocks noChangeAspect="1"/>
          </p:cNvPicPr>
          <p:nvPr/>
        </p:nvPicPr>
        <p:blipFill>
          <a:blip r:embed="rId2" cstate="print"/>
          <a:stretch>
            <a:fillRect/>
          </a:stretch>
        </p:blipFill>
        <p:spPr>
          <a:xfrm>
            <a:off x="185451" y="178834"/>
            <a:ext cx="1109949" cy="1079644"/>
          </a:xfrm>
          <a:prstGeom prst="rect">
            <a:avLst/>
          </a:prstGeom>
        </p:spPr>
      </p:pic>
      <p:sp>
        <p:nvSpPr>
          <p:cNvPr id="6" name="Rectangle 5"/>
          <p:cNvSpPr/>
          <p:nvPr/>
        </p:nvSpPr>
        <p:spPr>
          <a:xfrm>
            <a:off x="1428796" y="2895600"/>
            <a:ext cx="6021200" cy="1692771"/>
          </a:xfrm>
          <a:prstGeom prst="rect">
            <a:avLst/>
          </a:prstGeom>
        </p:spPr>
        <p:txBody>
          <a:bodyPr wrap="none">
            <a:spAutoFit/>
          </a:bodyPr>
          <a:lstStyle/>
          <a:p>
            <a:pPr algn="ctr"/>
            <a:r>
              <a:rPr lang="en-US" sz="3600" b="1" dirty="0" smtClean="0">
                <a:latin typeface="Verdana" pitchFamily="34" charset="0"/>
                <a:ea typeface="Verdana" pitchFamily="34" charset="0"/>
                <a:cs typeface="Verdana" pitchFamily="34" charset="0"/>
              </a:rPr>
              <a:t>Thank you!</a:t>
            </a:r>
          </a:p>
          <a:p>
            <a:pPr algn="ctr"/>
            <a:endParaRPr lang="en-US" sz="3600" b="1" dirty="0" smtClean="0">
              <a:latin typeface="Verdana" pitchFamily="34" charset="0"/>
              <a:ea typeface="Verdana" pitchFamily="34" charset="0"/>
              <a:cs typeface="Verdana" pitchFamily="34" charset="0"/>
            </a:endParaRPr>
          </a:p>
          <a:p>
            <a:pPr algn="ctr"/>
            <a:r>
              <a:rPr lang="en-US" sz="3200" dirty="0" smtClean="0">
                <a:latin typeface="Verdana" pitchFamily="34" charset="0"/>
                <a:ea typeface="Verdana" pitchFamily="34" charset="0"/>
                <a:cs typeface="Verdana" pitchFamily="34" charset="0"/>
              </a:rPr>
              <a:t>monitoring@freedom.org.ge</a:t>
            </a:r>
            <a:endParaRPr lang="ru-RU" sz="3200" dirty="0">
              <a:latin typeface="Verdana" pitchFamily="34" charset="0"/>
              <a:ea typeface="Verdana" pitchFamily="34" charset="0"/>
              <a:cs typeface="Verdana" pitchFamily="34" charset="0"/>
            </a:endParaRPr>
          </a:p>
        </p:txBody>
      </p:sp>
      <p:sp>
        <p:nvSpPr>
          <p:cNvPr id="7" name="Title 1"/>
          <p:cNvSpPr txBox="1">
            <a:spLocks/>
          </p:cNvSpPr>
          <p:nvPr/>
        </p:nvSpPr>
        <p:spPr>
          <a:xfrm>
            <a:off x="1371600" y="282575"/>
            <a:ext cx="7086600" cy="784225"/>
          </a:xfrm>
          <a:prstGeom prst="rect">
            <a:avLst/>
          </a:prstGeom>
        </p:spPr>
        <p:txBody>
          <a:bodyPr vert="horz" anchor="b">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 </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20870</TotalTime>
  <Words>3935</Words>
  <Application>Microsoft Office PowerPoint</Application>
  <PresentationFormat>On-screen Show (4:3)</PresentationFormat>
  <Paragraphs>1480</Paragraphs>
  <Slides>48</Slides>
  <Notes>3</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Civic</vt:lpstr>
      <vt:lpstr>Rights and Freedoms - Union N.L.E.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aip `uflebebi da Tavisuflebebi – kavSiri~</dc:title>
  <dc:creator>Makhatadze, MakaX</dc:creator>
  <cp:lastModifiedBy>Makhatadze, MakaX</cp:lastModifiedBy>
  <cp:revision>352</cp:revision>
  <dcterms:created xsi:type="dcterms:W3CDTF">2006-08-16T00:00:00Z</dcterms:created>
  <dcterms:modified xsi:type="dcterms:W3CDTF">2012-12-03T10:20:23Z</dcterms:modified>
</cp:coreProperties>
</file>